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2" r:id="rId5"/>
    <p:sldId id="434" r:id="rId6"/>
    <p:sldId id="455" r:id="rId7"/>
    <p:sldId id="460" r:id="rId8"/>
    <p:sldId id="316" r:id="rId9"/>
    <p:sldId id="457" r:id="rId10"/>
    <p:sldId id="458" r:id="rId11"/>
    <p:sldId id="392" r:id="rId12"/>
    <p:sldId id="456" r:id="rId13"/>
    <p:sldId id="331" r:id="rId14"/>
    <p:sldId id="268" r:id="rId15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5164E3-85B9-2322-D5CD-8C05B9D4DBBE}" name="Ruth Lingnau" initials="RL" userId="S::Ruth.Lingnau@aqua-institut.de::4ca26875-abd0-4d92-9fa1-077af11cea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D9900F6-15BA-44C0-93E6-A00CA02D34F9}">
  <a:tblStyle styleId="{1D9900F6-15BA-44C0-93E6-A00CA02D34F9}" styleName="aQua-Stil">
    <a:wholeTbl>
      <a:tcTxStyle>
        <a:fontRef idx="minor">
          <a:scrgbClr r="83" g="86" b="90"/>
        </a:fontRef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rgbClr val="FFFFFF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rgbClr val="FFFFFF"/>
            </a:lnRef>
          </a:insideH>
          <a:insideV>
            <a:lnRef idx="1">
              <a:srgbClr val="FFFFFF"/>
            </a:lnRef>
          </a:insideV>
        </a:tcBdr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29" autoAdjust="0"/>
  </p:normalViewPr>
  <p:slideViewPr>
    <p:cSldViewPr snapToGrid="0">
      <p:cViewPr varScale="1">
        <p:scale>
          <a:sx n="95" d="100"/>
          <a:sy n="95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C1CD-F3D5-49E7-9041-C0E0D75CB8D8}" type="datetimeFigureOut">
              <a:rPr lang="de-DE" smtClean="0"/>
              <a:t>25.10.2022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201C-5B6F-40D8-90E9-A35DC6FA7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1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dirty="0"/>
              <a:t>Krankenhaus:</a:t>
            </a: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Sozialdienst</a:t>
            </a: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Entlassmanagement / Casemanagement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Abteilungs-, Stations- und Teamleitung, 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Stationssekretärin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Apothekerin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Pflegedienstleitung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EDV-Anwenderbetreuung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Patientenverwaltung</a:t>
            </a:r>
          </a:p>
          <a:p>
            <a:pPr lvl="1"/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Krankenkasse: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Entlassmanagement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Abrechnungssteuerung und Abrechnungsrecht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Versorgungsmanagement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Kundenberatung</a:t>
            </a:r>
            <a:endParaRPr lang="de-DE" sz="1200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8770-8AB6-42D3-A761-26C88BD0032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69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ANPASSEN</a:t>
            </a:r>
            <a:r>
              <a:rPr lang="de-DE" baseline="0" dirty="0"/>
              <a:t> - ZITATE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Teilweise überraschende Patientenfälle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Prognosen und elektronische Behandlungsinformation insbesondere </a:t>
            </a:r>
            <a:r>
              <a:rPr lang="de-DE" sz="1200" b="1" dirty="0"/>
              <a:t>sinnvoll für desorientierte Patienten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93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Beim primären Outcome „reibungsloser Übergang“ gibt es keine Unterschiede zwischen Interventions- und Kontrollgruppe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Auch unter Kontrolle von Demografie, Morbidität und Aspekten des Entlassmanagements ändert sich daran nichts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 Vergleich von Interventions- und Kontrollgruppe lassen sich keine signifikanten oder relevanten Effekte des USER-Ansatzes aus Patientensicht belegen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5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Rücklauf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dirty="0"/>
              <a:t>ABBILDUNG</a:t>
            </a:r>
            <a:r>
              <a:rPr lang="de-DE" sz="1200" b="1" baseline="0" dirty="0"/>
              <a:t> ANPASSEN</a:t>
            </a:r>
            <a:endParaRPr lang="de-DE" sz="1200" b="1" dirty="0"/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1200" b="1" dirty="0"/>
              <a:t>Relevante Dokumente</a:t>
            </a:r>
          </a:p>
          <a:p>
            <a:r>
              <a:rPr lang="de-DE" sz="1200" dirty="0"/>
              <a:t>Dokumente aus dem Krankenhaus enthalten i.d.R. alle für die Weiterbehandlung erforderlichen Informationen</a:t>
            </a:r>
          </a:p>
          <a:p>
            <a:r>
              <a:rPr lang="de-DE" sz="1200" dirty="0"/>
              <a:t>&gt; 50% geben an, dass die Infos i.d.R. rechtzeitig vorliegen</a:t>
            </a:r>
          </a:p>
          <a:p>
            <a:r>
              <a:rPr lang="de-DE" sz="1200" dirty="0"/>
              <a:t>Allerdings: ca. 1/3 der Befragten (n=24) gibt an, dass die Dokumente häufig unvollständig sind / wichtige Informationen fehlen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b="1" dirty="0"/>
              <a:t>Kommunikation zwischen Krankenhaus und Nachsorge</a:t>
            </a:r>
          </a:p>
          <a:p>
            <a:r>
              <a:rPr lang="de-DE" sz="1200" dirty="0"/>
              <a:t>Kontaktaufnahme </a:t>
            </a:r>
            <a:r>
              <a:rPr lang="de-DE" sz="1200" b="1" dirty="0"/>
              <a:t>vor</a:t>
            </a:r>
            <a:r>
              <a:rPr lang="de-DE" sz="1200" dirty="0"/>
              <a:t> Entlassung vor allem im Bereich Altersheime / Pflegeeinrichtungen, weniger in den anderen Settings (</a:t>
            </a:r>
            <a:r>
              <a:rPr lang="de-DE" sz="1200" dirty="0">
                <a:sym typeface="Wingdings" panose="05000000000000000000" pitchFamily="2" charset="2"/>
              </a:rPr>
              <a:t> wird von den Befragten bemängelt)</a:t>
            </a:r>
          </a:p>
          <a:p>
            <a:r>
              <a:rPr lang="de-DE" sz="1200" dirty="0"/>
              <a:t>Ansprechpartner für Rückfragen i.d.R. klar</a:t>
            </a:r>
          </a:p>
          <a:p>
            <a:r>
              <a:rPr lang="de-DE" sz="1200" dirty="0"/>
              <a:t>Informationsfluss teilweise von Einzelpersonen abhängig</a:t>
            </a:r>
          </a:p>
          <a:p>
            <a:r>
              <a:rPr lang="de-DE" sz="1200" dirty="0"/>
              <a:t>Datenschutz als Problem der Kommunikation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0000" y="2340000"/>
            <a:ext cx="10440000" cy="1007062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de-DE" dirty="0"/>
              <a:t>Titelmasterformat (34pt, </a:t>
            </a:r>
            <a:r>
              <a:rPr lang="de-DE" dirty="0" err="1"/>
              <a:t>bold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(Unter)</a:t>
            </a:r>
            <a:r>
              <a:rPr lang="de-DE" dirty="0" err="1"/>
              <a:t>titel</a:t>
            </a:r>
            <a:r>
              <a:rPr lang="de-DE" dirty="0"/>
              <a:t> (34/22pt,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000" y="3420000"/>
            <a:ext cx="10440000" cy="760412"/>
          </a:xfrm>
        </p:spPr>
        <p:txBody>
          <a:bodyPr wrap="none"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0" y="360000"/>
            <a:ext cx="1440000" cy="645293"/>
          </a:xfrm>
          <a:prstGeom prst="rect">
            <a:avLst/>
          </a:prstGeom>
        </p:spPr>
      </p:pic>
      <p:cxnSp>
        <p:nvCxnSpPr>
          <p:cNvPr id="10" name="Gerade Verbindung 16"/>
          <p:cNvCxnSpPr/>
          <p:nvPr userDrawn="1"/>
        </p:nvCxnSpPr>
        <p:spPr>
          <a:xfrm>
            <a:off x="900000" y="2245725"/>
            <a:ext cx="900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9772" y="4471617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 (20pt)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99772" y="4916382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Ort, Datum (15pt)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78877E-8628-4970-ACF9-1C3E8F40F145}"/>
              </a:ext>
            </a:extLst>
          </p:cNvPr>
          <p:cNvSpPr txBox="1"/>
          <p:nvPr userDrawn="1"/>
        </p:nvSpPr>
        <p:spPr>
          <a:xfrm>
            <a:off x="852000" y="192420"/>
            <a:ext cx="465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Dieses Projekt wird mit Mitteln des Innovationsausschusses beim</a:t>
            </a:r>
            <a:r>
              <a:rPr kumimoji="0" lang="de-DE" sz="8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Gemeinsamen </a:t>
            </a:r>
          </a:p>
          <a:p>
            <a:pPr algn="l"/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Bundesausschuss (G-BA) unter dem Förderkennzeichen 01NVF18010 gefördert.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5AD7C22-95BE-4801-9479-CCC647727D21}"/>
              </a:ext>
            </a:extLst>
          </p:cNvPr>
          <p:cNvSpPr txBox="1"/>
          <p:nvPr userDrawn="1"/>
        </p:nvSpPr>
        <p:spPr>
          <a:xfrm>
            <a:off x="899772" y="5847023"/>
            <a:ext cx="20815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000" b="1" dirty="0">
                <a:solidFill>
                  <a:schemeClr val="accent2"/>
                </a:solidFill>
              </a:rPr>
              <a:t>Konsortialpartner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594E67-2B5B-4468-9443-AA53A5FDF529}"/>
              </a:ext>
            </a:extLst>
          </p:cNvPr>
          <p:cNvGrpSpPr/>
          <p:nvPr userDrawn="1"/>
        </p:nvGrpSpPr>
        <p:grpSpPr>
          <a:xfrm>
            <a:off x="899772" y="6064744"/>
            <a:ext cx="9330051" cy="536800"/>
            <a:chOff x="899772" y="6064744"/>
            <a:chExt cx="9330051" cy="536800"/>
          </a:xfrm>
        </p:grpSpPr>
        <p:pic>
          <p:nvPicPr>
            <p:cNvPr id="22" name="Grafik 21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9D52915-FB31-4F80-8DB9-A0C4C611F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081" y="6259544"/>
              <a:ext cx="1235293" cy="180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3B31CE0-1D3A-444E-886B-EEC46518A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25" y="6064744"/>
              <a:ext cx="963449" cy="4680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EC84164-A046-4333-A5D4-1E9A08BE9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725" y="6151544"/>
              <a:ext cx="1387117" cy="3960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5F6D492-34F7-4388-AFB8-B1959FAA9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793" y="6133544"/>
              <a:ext cx="1643658" cy="432000"/>
            </a:xfrm>
            <a:prstGeom prst="rect">
              <a:avLst/>
            </a:prstGeom>
          </p:spPr>
        </p:pic>
        <p:pic>
          <p:nvPicPr>
            <p:cNvPr id="26" name="Grafik 2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4D3D08A-BE3A-433C-8F73-A427E1EC1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02" y="6097544"/>
              <a:ext cx="1359421" cy="50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A31E84F-D4DF-4C02-BF15-2170B04A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72" y="6159416"/>
              <a:ext cx="971358" cy="432000"/>
            </a:xfrm>
            <a:prstGeom prst="rect">
              <a:avLst/>
            </a:prstGeom>
          </p:spPr>
        </p:pic>
      </p:grp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12FDFA-DC65-57C5-9F1B-06A9F4D35C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46" y="5923967"/>
            <a:ext cx="803978" cy="8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1980000"/>
            <a:ext cx="104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8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0" name="Grafik 9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0"/>
          </p:nvPr>
        </p:nvSpPr>
        <p:spPr>
          <a:xfrm>
            <a:off x="9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2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4" name="Grafik 13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cxnSp>
        <p:nvCxnSpPr>
          <p:cNvPr id="3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5" name="Grafik 4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Inhaltsplatzhalter 18"/>
          <p:cNvSpPr>
            <a:spLocks noGrp="1"/>
          </p:cNvSpPr>
          <p:nvPr>
            <p:ph sz="quarter" idx="13" hasCustomPrompt="1"/>
          </p:nvPr>
        </p:nvSpPr>
        <p:spPr>
          <a:xfrm>
            <a:off x="1440000" y="1980000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KISS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9" hasCustomPrompt="1"/>
          </p:nvPr>
        </p:nvSpPr>
        <p:spPr>
          <a:xfrm>
            <a:off x="1620000" y="2510544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20" hasCustomPrompt="1"/>
          </p:nvPr>
        </p:nvSpPr>
        <p:spPr>
          <a:xfrm>
            <a:off x="1440000" y="3044846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≤ 7 Stichpunkte</a:t>
            </a:r>
          </a:p>
        </p:txBody>
      </p:sp>
      <p:sp>
        <p:nvSpPr>
          <p:cNvPr id="10" name="Inhaltsplatzhalter 18"/>
          <p:cNvSpPr>
            <a:spLocks noGrp="1"/>
          </p:cNvSpPr>
          <p:nvPr>
            <p:ph sz="quarter" idx="21" hasCustomPrompt="1"/>
          </p:nvPr>
        </p:nvSpPr>
        <p:spPr>
          <a:xfrm>
            <a:off x="1620000" y="3584847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1" name="Inhaltsplatzhalter 18"/>
          <p:cNvSpPr>
            <a:spLocks noGrp="1"/>
          </p:cNvSpPr>
          <p:nvPr>
            <p:ph sz="quarter" idx="22" hasCustomPrompt="1"/>
          </p:nvPr>
        </p:nvSpPr>
        <p:spPr>
          <a:xfrm>
            <a:off x="1440000" y="4100717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Kurze klare Aussagen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23" hasCustomPrompt="1"/>
          </p:nvPr>
        </p:nvSpPr>
        <p:spPr>
          <a:xfrm>
            <a:off x="1620000" y="4640718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3" name="Inhaltsplatzhalter 18"/>
          <p:cNvSpPr>
            <a:spLocks noGrp="1"/>
          </p:cNvSpPr>
          <p:nvPr>
            <p:ph sz="quarter" idx="24" hasCustomPrompt="1"/>
          </p:nvPr>
        </p:nvSpPr>
        <p:spPr>
          <a:xfrm>
            <a:off x="1440000" y="5178442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Folien unterstützen Vortrag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25" hasCustomPrompt="1"/>
          </p:nvPr>
        </p:nvSpPr>
        <p:spPr>
          <a:xfrm>
            <a:off x="1620000" y="5718443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11482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000" y="1980000"/>
            <a:ext cx="68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/>
          </p:nvPr>
        </p:nvSpPr>
        <p:spPr>
          <a:xfrm>
            <a:off x="900000" y="1980000"/>
            <a:ext cx="3240000" cy="2933314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5066864"/>
            <a:ext cx="3240000" cy="873136"/>
          </a:xfrm>
          <a:solidFill>
            <a:schemeClr val="bg1">
              <a:alpha val="20000"/>
            </a:schemeClr>
          </a:solidFill>
        </p:spPr>
        <p:txBody>
          <a:bodyPr lIns="36000" tIns="36000" rIns="36000" bIns="36000">
            <a:normAutofit/>
          </a:bodyPr>
          <a:lstStyle>
            <a:lvl1pPr marL="0" indent="0"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de-DE" dirty="0"/>
              <a:t>Ergänzungen zum Bild</a:t>
            </a:r>
          </a:p>
        </p:txBody>
      </p:sp>
    </p:spTree>
    <p:extLst>
      <p:ext uri="{BB962C8B-B14F-4D97-AF65-F5344CB8AC3E}">
        <p14:creationId xmlns:p14="http://schemas.microsoft.com/office/powerpoint/2010/main" val="30378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32000" y="-1"/>
            <a:ext cx="4140000" cy="1656000"/>
          </a:xfrm>
          <a:blipFill dpi="0" rotWithShape="0">
            <a:blip r:embed="rId3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3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172000" y="0"/>
            <a:ext cx="4032000" cy="1620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4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0"/>
            <a:ext cx="4032000" cy="1620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5" name="Bildplatzhalter 9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32000" y="1620000"/>
            <a:ext cx="4140000" cy="1620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6" name="Bildplatzhalter 9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172000" y="1620000"/>
            <a:ext cx="4032000" cy="1620000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1620000"/>
            <a:ext cx="4032000" cy="1620000"/>
          </a:xfrm>
          <a:blipFill dpi="0" rotWithShape="0">
            <a:blip r:embed="rId5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</p:spTree>
    <p:extLst>
      <p:ext uri="{BB962C8B-B14F-4D97-AF65-F5344CB8AC3E}">
        <p14:creationId xmlns:p14="http://schemas.microsoft.com/office/powerpoint/2010/main" val="391519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2700000"/>
            <a:ext cx="10440000" cy="540000"/>
          </a:xfrm>
        </p:spPr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0" name="Grafik 9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37"/>
            <a:ext cx="12192000" cy="2519363"/>
          </a:xfr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Bild/Farbfläche 7cm x 33,87cm</a:t>
            </a:r>
          </a:p>
        </p:txBody>
      </p:sp>
    </p:spTree>
    <p:extLst>
      <p:ext uri="{BB962C8B-B14F-4D97-AF65-F5344CB8AC3E}">
        <p14:creationId xmlns:p14="http://schemas.microsoft.com/office/powerpoint/2010/main" val="3552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bearbeiten, Calibri, 34pt, </a:t>
            </a:r>
            <a:r>
              <a:rPr lang="de-DE" dirty="0" err="1"/>
              <a:t>bold</a:t>
            </a:r>
            <a:r>
              <a:rPr lang="de-DE" dirty="0"/>
              <a:t>. Horizontal 2,5. Zeilenabstand 43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104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Ebene: Breite 29cm, x = 2,5cm </a:t>
            </a:r>
          </a:p>
        </p:txBody>
      </p:sp>
    </p:spTree>
    <p:extLst>
      <p:ext uri="{BB962C8B-B14F-4D97-AF65-F5344CB8AC3E}">
        <p14:creationId xmlns:p14="http://schemas.microsoft.com/office/powerpoint/2010/main" val="12071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2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1.emf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Evaluation des USER-Projekts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Ergebnisse der Mitarbeiter-, Patienten- und Nachsorgerbefragung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Ruth Lingnau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26.10.2022</a:t>
            </a:r>
          </a:p>
        </p:txBody>
      </p:sp>
    </p:spTree>
    <p:extLst>
      <p:ext uri="{BB962C8B-B14F-4D97-AF65-F5344CB8AC3E}">
        <p14:creationId xmlns:p14="http://schemas.microsoft.com/office/powerpoint/2010/main" val="4977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E4655-1036-B6EE-4BE0-B5EC0592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6C6DFF-0F48-ADE6-135D-153E7CEB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26458"/>
            <a:ext cx="10440000" cy="4852218"/>
          </a:xfrm>
        </p:spPr>
        <p:txBody>
          <a:bodyPr>
            <a:normAutofit/>
          </a:bodyPr>
          <a:lstStyle/>
          <a:p>
            <a:r>
              <a:rPr lang="de-DE" sz="2200" b="1" dirty="0"/>
              <a:t>Anwenderperspektive:</a:t>
            </a:r>
          </a:p>
          <a:p>
            <a:pPr lvl="1"/>
            <a:r>
              <a:rPr lang="de-DE" sz="2200" dirty="0"/>
              <a:t>Tool wird als unterstützend empfunden und daher begrüßt</a:t>
            </a:r>
          </a:p>
          <a:p>
            <a:pPr lvl="1"/>
            <a:r>
              <a:rPr lang="de-DE" sz="2200" dirty="0"/>
              <a:t>Effizienzsteigerung der Prozesse möglich bei praktikableren Datenschutzvorgaben und Geltung für viele/alle Patienten</a:t>
            </a:r>
          </a:p>
          <a:p>
            <a:r>
              <a:rPr lang="de-DE" sz="2200" b="1" dirty="0"/>
              <a:t>Patientenperspektive:</a:t>
            </a:r>
          </a:p>
          <a:p>
            <a:pPr lvl="1"/>
            <a:r>
              <a:rPr lang="de-DE" sz="2200" dirty="0"/>
              <a:t>Unterschiede zur Regelversorgung aus Patientensicht nicht erkennbar</a:t>
            </a:r>
          </a:p>
          <a:p>
            <a:r>
              <a:rPr lang="de-DE" sz="2200" b="1" dirty="0"/>
              <a:t>Nachsorgerperspektive:</a:t>
            </a:r>
          </a:p>
          <a:p>
            <a:pPr lvl="1"/>
            <a:r>
              <a:rPr lang="de-DE" sz="2200" dirty="0"/>
              <a:t>Weiterhin Optimierungsbedarf, vor allem im Bereich der Information / Kommunikation</a:t>
            </a:r>
          </a:p>
          <a:p>
            <a:r>
              <a:rPr lang="de-DE" sz="2200" b="1" dirty="0"/>
              <a:t>Krankenkassenperspektive:</a:t>
            </a:r>
          </a:p>
          <a:p>
            <a:pPr lvl="1"/>
            <a:r>
              <a:rPr lang="de-DE" sz="2200" dirty="0"/>
              <a:t>Zum Teil weniger Nachfragen aus Krankenhäusern, die USER verwendeten</a:t>
            </a:r>
          </a:p>
          <a:p>
            <a:r>
              <a:rPr lang="de-DE" sz="2200" b="1" dirty="0"/>
              <a:t>Wiederaufnahmeraten:</a:t>
            </a:r>
          </a:p>
          <a:p>
            <a:pPr lvl="1"/>
            <a:r>
              <a:rPr lang="de-DE" sz="2200" i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8301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000796"/>
            <a:ext cx="10440000" cy="1080000"/>
          </a:xfrm>
        </p:spPr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63BE6A-9E33-4337-AF59-7856C261A49E}"/>
              </a:ext>
            </a:extLst>
          </p:cNvPr>
          <p:cNvSpPr txBox="1">
            <a:spLocks/>
          </p:cNvSpPr>
          <p:nvPr/>
        </p:nvSpPr>
        <p:spPr>
          <a:xfrm>
            <a:off x="775482" y="6147768"/>
            <a:ext cx="8568952" cy="542580"/>
          </a:xfrm>
          <a:prstGeom prst="rect">
            <a:avLst/>
          </a:prstGeom>
        </p:spPr>
        <p:txBody>
          <a:bodyPr lIns="91427" tIns="45714" rIns="91427" bIns="45714">
            <a:noAutofit/>
          </a:bodyPr>
          <a:lstStyle/>
          <a:p>
            <a:pPr>
              <a:lnSpc>
                <a:spcPts val="1235"/>
              </a:lnSpc>
              <a:spcBef>
                <a:spcPts val="1482"/>
              </a:spcBef>
              <a:defRPr/>
            </a:pPr>
            <a:r>
              <a:rPr lang="de-DE" sz="1200" b="1" dirty="0">
                <a:solidFill>
                  <a:schemeClr val="accent2"/>
                </a:solidFill>
              </a:rPr>
              <a:t>aQua – Institut für angewandte Qualitätsförderung und Forschung im Gesundheitswesen GmbH </a:t>
            </a:r>
            <a:br>
              <a:rPr lang="de-DE" sz="1000" b="1" dirty="0">
                <a:solidFill>
                  <a:schemeClr val="accent2"/>
                </a:solidFill>
              </a:rPr>
            </a:br>
            <a:r>
              <a:rPr lang="de-DE" sz="1000" dirty="0" err="1">
                <a:solidFill>
                  <a:schemeClr val="accent2"/>
                </a:solidFill>
              </a:rPr>
              <a:t>Maschmühlenweg</a:t>
            </a:r>
            <a:r>
              <a:rPr lang="de-DE" sz="1000" dirty="0">
                <a:solidFill>
                  <a:schemeClr val="accent2"/>
                </a:solidFill>
              </a:rPr>
              <a:t> 8–10 · 37073 Göttingen · Telefon (+49) 551 789 52-0 · office@aqua-institut.de · www.aqua-institut.de </a:t>
            </a:r>
            <a:br>
              <a:rPr lang="de-DE" sz="1000" b="1" dirty="0">
                <a:solidFill>
                  <a:schemeClr val="accent2"/>
                </a:solidFill>
              </a:rPr>
            </a:br>
            <a:r>
              <a:rPr lang="de-DE" sz="1000" kern="1000" dirty="0">
                <a:solidFill>
                  <a:schemeClr val="accent2"/>
                </a:solidFill>
                <a:ea typeface="Cambria"/>
                <a:cs typeface="Times New Roman"/>
              </a:rPr>
              <a:t>Zertifiziert nach DIN EN ISO 9001:2015</a:t>
            </a:r>
            <a:endParaRPr lang="de-DE" sz="1000" dirty="0">
              <a:solidFill>
                <a:srgbClr val="042F6E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EA56A1-F8C2-46BC-B930-40AFC30263BB}"/>
              </a:ext>
            </a:extLst>
          </p:cNvPr>
          <p:cNvSpPr txBox="1"/>
          <p:nvPr/>
        </p:nvSpPr>
        <p:spPr>
          <a:xfrm>
            <a:off x="899999" y="4538828"/>
            <a:ext cx="25834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200" b="1" dirty="0">
                <a:solidFill>
                  <a:schemeClr val="accent2"/>
                </a:solidFill>
              </a:rPr>
              <a:t>Kooperationspartner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1C4F5B-2B17-4801-9AB5-9A5A3C999059}"/>
              </a:ext>
            </a:extLst>
          </p:cNvPr>
          <p:cNvSpPr/>
          <p:nvPr/>
        </p:nvSpPr>
        <p:spPr>
          <a:xfrm>
            <a:off x="0" y="0"/>
            <a:ext cx="12192002" cy="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8795C13-CD4E-42B8-9ECF-D9B70F375399}"/>
              </a:ext>
            </a:extLst>
          </p:cNvPr>
          <p:cNvGrpSpPr/>
          <p:nvPr/>
        </p:nvGrpSpPr>
        <p:grpSpPr>
          <a:xfrm>
            <a:off x="775482" y="1753260"/>
            <a:ext cx="6539311" cy="2047535"/>
            <a:chOff x="775482" y="1985484"/>
            <a:chExt cx="6539311" cy="2047535"/>
          </a:xfrm>
        </p:grpSpPr>
        <p:pic>
          <p:nvPicPr>
            <p:cNvPr id="6" name="Grafik 5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6B50C8E-C964-4F78-A117-F9ED63434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166" y="2653410"/>
              <a:ext cx="1976470" cy="28800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F5490AB-A9E2-442C-9642-4E0293EC87E4}"/>
                </a:ext>
              </a:extLst>
            </p:cNvPr>
            <p:cNvSpPr txBox="1"/>
            <p:nvPr/>
          </p:nvSpPr>
          <p:spPr>
            <a:xfrm>
              <a:off x="900000" y="1985484"/>
              <a:ext cx="208158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de-DE" sz="2200" b="1" dirty="0">
                  <a:solidFill>
                    <a:schemeClr val="accent2"/>
                  </a:solidFill>
                </a:rPr>
                <a:t>Konsortialpartner</a:t>
              </a:r>
              <a:endParaRPr lang="de-DE" sz="2200" dirty="0">
                <a:solidFill>
                  <a:schemeClr val="accent2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4AE8022-32BE-4212-810C-A91E883B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76" y="2509410"/>
              <a:ext cx="1185782" cy="5760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2EA5210-20E3-492A-A1E9-538EF1E9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82" y="3493019"/>
              <a:ext cx="1891525" cy="5400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44D6F55-D26F-404A-972D-4C6BCCDF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15" y="3433255"/>
              <a:ext cx="2191542" cy="576000"/>
            </a:xfrm>
            <a:prstGeom prst="rect">
              <a:avLst/>
            </a:prstGeom>
          </p:spPr>
        </p:pic>
        <p:pic>
          <p:nvPicPr>
            <p:cNvPr id="22" name="Grafik 2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5454E87-3AFE-471E-9A40-90ED6426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765" y="3289255"/>
              <a:ext cx="1942028" cy="720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6F65A74-8B55-4211-B669-59AAFA7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1" y="2520064"/>
              <a:ext cx="1295146" cy="576000"/>
            </a:xfrm>
            <a:prstGeom prst="rect">
              <a:avLst/>
            </a:prstGeom>
          </p:spPr>
        </p:pic>
      </p:grpSp>
      <p:pic>
        <p:nvPicPr>
          <p:cNvPr id="33" name="Grafik 3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7389734-6D51-4AE0-B476-3B8509E333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8" y="5144315"/>
            <a:ext cx="1915135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A6A65A8-8706-47EC-80BA-958CF32876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840" r="4847" b="16436"/>
          <a:stretch/>
        </p:blipFill>
        <p:spPr>
          <a:xfrm>
            <a:off x="2902232" y="4898715"/>
            <a:ext cx="2378793" cy="828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D27882E-3912-419F-A8D0-5AFDF94957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04" y="5224815"/>
            <a:ext cx="2210527" cy="252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6026CC6-6518-44B8-9239-36C4308289A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27228" r="10078" b="28381"/>
          <a:stretch/>
        </p:blipFill>
        <p:spPr>
          <a:xfrm>
            <a:off x="7916510" y="5062039"/>
            <a:ext cx="2059011" cy="57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79C86DF-83A4-4E31-BFB7-9DCA481A866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8" b="19558"/>
          <a:stretch/>
        </p:blipFill>
        <p:spPr>
          <a:xfrm>
            <a:off x="10188000" y="4898148"/>
            <a:ext cx="1152000" cy="6985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211316-6EDC-B9C0-A841-54784D76AE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2" y="2330468"/>
            <a:ext cx="1446563" cy="14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7F66B-22CE-439D-9118-8D0C63DC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Mitarbeiterbefragung in den Krankenhäusern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A1E0E-2CAF-4B7A-ADA1-320EC318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799999"/>
            <a:ext cx="6170761" cy="4528049"/>
          </a:xfrm>
        </p:spPr>
        <p:txBody>
          <a:bodyPr>
            <a:normAutofit/>
          </a:bodyPr>
          <a:lstStyle/>
          <a:p>
            <a:r>
              <a:rPr lang="de-DE" sz="2400" b="1" dirty="0"/>
              <a:t>Ziel: Evaluation der Prognosemodelle</a:t>
            </a:r>
          </a:p>
          <a:p>
            <a:r>
              <a:rPr lang="de-DE" sz="2400" dirty="0"/>
              <a:t>Befragung der Mitarbeiter im Krankenhaus </a:t>
            </a:r>
          </a:p>
          <a:p>
            <a:pPr lvl="1"/>
            <a:r>
              <a:rPr lang="de-DE" sz="2200" dirty="0"/>
              <a:t>1) nach der Hälfte und </a:t>
            </a:r>
          </a:p>
          <a:p>
            <a:pPr lvl="1"/>
            <a:r>
              <a:rPr lang="de-DE" sz="2200" dirty="0"/>
              <a:t>2) nach dem Ende der Interventionszeit</a:t>
            </a:r>
          </a:p>
          <a:p>
            <a:pPr lvl="1"/>
            <a:endParaRPr lang="de-DE" sz="2000" dirty="0"/>
          </a:p>
          <a:p>
            <a:r>
              <a:rPr lang="de-DE" sz="2400" dirty="0"/>
              <a:t>Insgesamt 28 Interviews mit verschiedenen Berufsgruppen</a:t>
            </a:r>
          </a:p>
          <a:p>
            <a:pPr lvl="1"/>
            <a:r>
              <a:rPr lang="de-DE" sz="2000" dirty="0"/>
              <a:t>Sozialdienst</a:t>
            </a:r>
          </a:p>
          <a:p>
            <a:pPr lvl="1"/>
            <a:r>
              <a:rPr lang="de-DE" sz="2000" dirty="0"/>
              <a:t>Stationsleitungen</a:t>
            </a:r>
          </a:p>
          <a:p>
            <a:pPr lvl="1"/>
            <a:r>
              <a:rPr lang="de-DE" sz="2000" dirty="0"/>
              <a:t>Administration</a:t>
            </a:r>
          </a:p>
          <a:p>
            <a:pPr lvl="1"/>
            <a:r>
              <a:rPr lang="de-DE" sz="2000" dirty="0"/>
              <a:t>Aufnahme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5A4A27-1CC1-040C-7E4E-E3858279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98" y="1771621"/>
            <a:ext cx="3799402" cy="4366379"/>
          </a:xfrm>
          <a:prstGeom prst="rect">
            <a:avLst/>
          </a:prstGeom>
        </p:spPr>
      </p:pic>
      <p:pic>
        <p:nvPicPr>
          <p:cNvPr id="5" name="Grafik 4" descr="Mitarbeiterausweis Silhouette">
            <a:extLst>
              <a:ext uri="{FF2B5EF4-FFF2-40B4-BE49-F238E27FC236}">
                <a16:creationId xmlns:a16="http://schemas.microsoft.com/office/drawing/2014/main" id="{F535D6AA-EFDA-4ED8-AE57-89CCADA1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495" y="4972411"/>
            <a:ext cx="1623179" cy="16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itarbeiterausweis Silhouette">
            <a:extLst>
              <a:ext uri="{FF2B5EF4-FFF2-40B4-BE49-F238E27FC236}">
                <a16:creationId xmlns:a16="http://schemas.microsoft.com/office/drawing/2014/main" id="{04DBD10A-AA06-C648-0E05-AD971806A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9785" y="574455"/>
            <a:ext cx="3038595" cy="3038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61DA0C-F609-459D-B30D-2CFC33D9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Mitarbeiterbefragung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74640D-43B9-40F9-857B-11D95B69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980000"/>
            <a:ext cx="10440000" cy="3960000"/>
          </a:xfrm>
        </p:spPr>
        <p:txBody>
          <a:bodyPr>
            <a:noAutofit/>
          </a:bodyPr>
          <a:lstStyle/>
          <a:p>
            <a:r>
              <a:rPr lang="de-DE" sz="2000" dirty="0"/>
              <a:t>Prognosen wurden in den beteiligten Krankenhäuser </a:t>
            </a:r>
            <a:r>
              <a:rPr lang="de-DE" sz="2000" b="1" dirty="0"/>
              <a:t>unterschiedlich (häufig) genutzt</a:t>
            </a:r>
          </a:p>
          <a:p>
            <a:pPr lvl="1"/>
            <a:r>
              <a:rPr lang="de-DE" sz="2000" dirty="0"/>
              <a:t>Unterschiedliche / individuelle Strukturen und Prozesse in den Krankenhäusern</a:t>
            </a:r>
          </a:p>
          <a:p>
            <a:r>
              <a:rPr lang="de-DE" sz="2000" dirty="0"/>
              <a:t>Am häufigsten nutzten </a:t>
            </a:r>
            <a:r>
              <a:rPr lang="de-DE" sz="2000" b="1" dirty="0"/>
              <a:t>Sozialdienst und Stationsleitungen </a:t>
            </a:r>
            <a:r>
              <a:rPr lang="de-DE" sz="2000" dirty="0"/>
              <a:t>eBI und die Prognosen</a:t>
            </a:r>
          </a:p>
          <a:p>
            <a:r>
              <a:rPr lang="de-DE" sz="2000" dirty="0"/>
              <a:t>Gründe für die Nutzung: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030B1A3A-833E-DD85-C009-5EA91BB3EF1D}"/>
              </a:ext>
            </a:extLst>
          </p:cNvPr>
          <p:cNvSpPr/>
          <p:nvPr/>
        </p:nvSpPr>
        <p:spPr>
          <a:xfrm>
            <a:off x="1276321" y="4095047"/>
            <a:ext cx="2497312" cy="1567366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FFFFFF"/>
                </a:solidFill>
              </a:rPr>
              <a:t>„Wir nutzen das Prognosemodell [im Sozialdienst], um unsere Patienten </a:t>
            </a:r>
            <a:r>
              <a:rPr lang="de-DE" sz="1800" b="1" dirty="0">
                <a:solidFill>
                  <a:srgbClr val="FFFFFF"/>
                </a:solidFill>
              </a:rPr>
              <a:t>vorzufiltern</a:t>
            </a:r>
            <a:r>
              <a:rPr lang="de-DE" sz="1800" dirty="0">
                <a:solidFill>
                  <a:srgbClr val="FFFFFF"/>
                </a:solidFill>
              </a:rPr>
              <a:t>.“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59B95EB3-5F05-D75F-EE37-A264199BB5D5}"/>
              </a:ext>
            </a:extLst>
          </p:cNvPr>
          <p:cNvSpPr/>
          <p:nvPr/>
        </p:nvSpPr>
        <p:spPr>
          <a:xfrm>
            <a:off x="4087420" y="3494882"/>
            <a:ext cx="3038595" cy="1567366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FFFFFF"/>
                </a:solidFill>
              </a:rPr>
              <a:t>„Das Modell wird bei uns als </a:t>
            </a:r>
            <a:r>
              <a:rPr lang="de-DE" sz="1800" b="1" dirty="0">
                <a:solidFill>
                  <a:srgbClr val="FFFFFF"/>
                </a:solidFill>
              </a:rPr>
              <a:t>Rückversicherung</a:t>
            </a:r>
            <a:r>
              <a:rPr lang="de-DE" sz="1800" dirty="0">
                <a:solidFill>
                  <a:srgbClr val="FFFFFF"/>
                </a:solidFill>
              </a:rPr>
              <a:t> oder </a:t>
            </a:r>
            <a:r>
              <a:rPr lang="de-DE" sz="1800" b="1" dirty="0">
                <a:solidFill>
                  <a:srgbClr val="FFFFFF"/>
                </a:solidFill>
              </a:rPr>
              <a:t>Bestätigung </a:t>
            </a:r>
            <a:r>
              <a:rPr lang="de-DE" sz="1800" dirty="0">
                <a:solidFill>
                  <a:srgbClr val="FFFFFF"/>
                </a:solidFill>
              </a:rPr>
              <a:t>unserer Einschätzung genutzt“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F1EE580-14DA-ED1A-B258-BC3825D87398}"/>
              </a:ext>
            </a:extLst>
          </p:cNvPr>
          <p:cNvGrpSpPr/>
          <p:nvPr/>
        </p:nvGrpSpPr>
        <p:grpSpPr>
          <a:xfrm>
            <a:off x="7422775" y="4269490"/>
            <a:ext cx="3038595" cy="1567366"/>
            <a:chOff x="7422775" y="4047765"/>
            <a:chExt cx="3038595" cy="1567366"/>
          </a:xfrm>
        </p:grpSpPr>
        <p:sp>
          <p:nvSpPr>
            <p:cNvPr id="8" name="Sprechblase: rechteckig mit abgerundeten Ecken 7">
              <a:extLst>
                <a:ext uri="{FF2B5EF4-FFF2-40B4-BE49-F238E27FC236}">
                  <a16:creationId xmlns:a16="http://schemas.microsoft.com/office/drawing/2014/main" id="{D101A7A4-A95D-3FB5-8FE8-CEDC190A018C}"/>
                </a:ext>
              </a:extLst>
            </p:cNvPr>
            <p:cNvSpPr/>
            <p:nvPr/>
          </p:nvSpPr>
          <p:spPr>
            <a:xfrm rot="10800000">
              <a:off x="7422775" y="4047765"/>
              <a:ext cx="3038595" cy="1567366"/>
            </a:xfrm>
            <a:prstGeom prst="wedgeRoundRect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A36A55-F4F1-9A8A-4E1E-A6EE938DF51F}"/>
                </a:ext>
              </a:extLst>
            </p:cNvPr>
            <p:cNvSpPr txBox="1"/>
            <p:nvPr/>
          </p:nvSpPr>
          <p:spPr>
            <a:xfrm>
              <a:off x="7556938" y="4240359"/>
              <a:ext cx="275649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800" dirty="0">
                  <a:solidFill>
                    <a:srgbClr val="FFFFFF"/>
                  </a:solidFill>
                </a:rPr>
                <a:t>„Die Software und das Modell </a:t>
              </a:r>
              <a:r>
                <a:rPr lang="de-DE" sz="1800" b="1" dirty="0">
                  <a:solidFill>
                    <a:srgbClr val="FFFFFF"/>
                  </a:solidFill>
                </a:rPr>
                <a:t>bieten seinen sehr guten (ersten) Überblick </a:t>
              </a:r>
              <a:r>
                <a:rPr lang="de-DE" sz="1800" dirty="0">
                  <a:solidFill>
                    <a:srgbClr val="FFFFFF"/>
                  </a:solidFill>
                </a:rPr>
                <a:t>über die Patienten “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5EC07AE3-9AF4-AE77-F6B6-6162D946537E}"/>
              </a:ext>
            </a:extLst>
          </p:cNvPr>
          <p:cNvSpPr txBox="1"/>
          <p:nvPr/>
        </p:nvSpPr>
        <p:spPr>
          <a:xfrm>
            <a:off x="8211474" y="5801500"/>
            <a:ext cx="2756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Pflegeadministration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9026379-E14D-8DBD-0315-8181289E5613}"/>
              </a:ext>
            </a:extLst>
          </p:cNvPr>
          <p:cNvSpPr txBox="1"/>
          <p:nvPr/>
        </p:nvSpPr>
        <p:spPr>
          <a:xfrm>
            <a:off x="5300060" y="4999890"/>
            <a:ext cx="2756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Entlassmanagerin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F2BDDE-9CCD-B1D9-159C-9810755400AF}"/>
              </a:ext>
            </a:extLst>
          </p:cNvPr>
          <p:cNvSpPr txBox="1"/>
          <p:nvPr/>
        </p:nvSpPr>
        <p:spPr>
          <a:xfrm>
            <a:off x="2226675" y="5596873"/>
            <a:ext cx="2756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Stationsleitung</a:t>
            </a:r>
          </a:p>
        </p:txBody>
      </p:sp>
    </p:spTree>
    <p:extLst>
      <p:ext uri="{BB962C8B-B14F-4D97-AF65-F5344CB8AC3E}">
        <p14:creationId xmlns:p14="http://schemas.microsoft.com/office/powerpoint/2010/main" val="26993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Mitarbeiterausweis Silhouette">
            <a:extLst>
              <a:ext uri="{FF2B5EF4-FFF2-40B4-BE49-F238E27FC236}">
                <a16:creationId xmlns:a16="http://schemas.microsoft.com/office/drawing/2014/main" id="{C5599D15-DDAE-BFC6-3710-E9B68E88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9785" y="574455"/>
            <a:ext cx="3038595" cy="303859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0" y="2427890"/>
            <a:ext cx="5196000" cy="3512109"/>
          </a:xfrm>
        </p:spPr>
        <p:txBody>
          <a:bodyPr>
            <a:normAutofit/>
          </a:bodyPr>
          <a:lstStyle/>
          <a:p>
            <a:r>
              <a:rPr lang="de-DE" sz="2400" b="1" dirty="0"/>
              <a:t>Technische Probleme selten</a:t>
            </a:r>
            <a:r>
              <a:rPr lang="de-DE" sz="2400" dirty="0"/>
              <a:t>, Informationen lagen schnell vor</a:t>
            </a:r>
          </a:p>
          <a:p>
            <a:r>
              <a:rPr lang="de-DE" sz="2400" dirty="0"/>
              <a:t>Insgesamt konnte USER in einigen Krankenhäusern zu einer </a:t>
            </a:r>
            <a:r>
              <a:rPr lang="de-DE" sz="2400" b="1" dirty="0"/>
              <a:t>Erleichterung im Entlassmanagement </a:t>
            </a:r>
            <a:r>
              <a:rPr lang="de-DE" sz="2400" dirty="0"/>
              <a:t>führen</a:t>
            </a:r>
          </a:p>
          <a:p>
            <a:r>
              <a:rPr lang="de-DE" sz="2400" dirty="0"/>
              <a:t>Teilweise recht </a:t>
            </a:r>
            <a:r>
              <a:rPr lang="de-DE" sz="2400" b="1" dirty="0"/>
              <a:t>hoher Aufklärungs-aufwand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A61DA0C-F609-459D-B30D-2CFC33D9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Mitarbeiterbefragung II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D3F16395-F517-3551-92AC-101BDAAA550E}"/>
              </a:ext>
            </a:extLst>
          </p:cNvPr>
          <p:cNvSpPr/>
          <p:nvPr/>
        </p:nvSpPr>
        <p:spPr>
          <a:xfrm>
            <a:off x="900000" y="1977775"/>
            <a:ext cx="3748598" cy="1612978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„Mit dem Modell konnten teilweise Patienten mit hohem Bedarf identifiziert werden, </a:t>
            </a:r>
            <a:r>
              <a:rPr lang="de-DE" b="1" dirty="0">
                <a:solidFill>
                  <a:srgbClr val="FFFFFF"/>
                </a:solidFill>
              </a:rPr>
              <a:t>die sonst durchs Raster gerutscht wären</a:t>
            </a:r>
            <a:r>
              <a:rPr lang="de-DE" dirty="0">
                <a:solidFill>
                  <a:srgbClr val="FFFFFF"/>
                </a:solidFill>
              </a:rPr>
              <a:t>“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77A5418-F9D4-A5B7-D9E7-098FF5849895}"/>
              </a:ext>
            </a:extLst>
          </p:cNvPr>
          <p:cNvGrpSpPr/>
          <p:nvPr/>
        </p:nvGrpSpPr>
        <p:grpSpPr>
          <a:xfrm>
            <a:off x="1664454" y="4186779"/>
            <a:ext cx="3748598" cy="1168992"/>
            <a:chOff x="7422775" y="4047765"/>
            <a:chExt cx="3038595" cy="1567366"/>
          </a:xfrm>
        </p:grpSpPr>
        <p:sp>
          <p:nvSpPr>
            <p:cNvPr id="8" name="Sprechblase: rechteckig mit abgerundeten Ecken 7">
              <a:extLst>
                <a:ext uri="{FF2B5EF4-FFF2-40B4-BE49-F238E27FC236}">
                  <a16:creationId xmlns:a16="http://schemas.microsoft.com/office/drawing/2014/main" id="{68F76B28-C9E7-94A0-F0E3-933B9F79A997}"/>
                </a:ext>
              </a:extLst>
            </p:cNvPr>
            <p:cNvSpPr/>
            <p:nvPr/>
          </p:nvSpPr>
          <p:spPr>
            <a:xfrm rot="10800000">
              <a:off x="7422775" y="4047765"/>
              <a:ext cx="3038595" cy="1567366"/>
            </a:xfrm>
            <a:prstGeom prst="wedgeRoundRect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0DB2DCD-AF1F-4A36-8C98-0CB98C6D944F}"/>
                </a:ext>
              </a:extLst>
            </p:cNvPr>
            <p:cNvSpPr txBox="1"/>
            <p:nvPr/>
          </p:nvSpPr>
          <p:spPr>
            <a:xfrm>
              <a:off x="7556938" y="4240359"/>
              <a:ext cx="2756495" cy="1045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rgbClr val="FFFFFF"/>
                  </a:solidFill>
                </a:rPr>
                <a:t>„Das Modell ist </a:t>
              </a:r>
              <a:r>
                <a:rPr lang="de-DE" b="1" dirty="0">
                  <a:solidFill>
                    <a:srgbClr val="FFFFFF"/>
                  </a:solidFill>
                </a:rPr>
                <a:t>besonders sinnvoll bei desorientierten Patienten</a:t>
              </a:r>
              <a:r>
                <a:rPr lang="de-DE" dirty="0">
                  <a:solidFill>
                    <a:srgbClr val="FFFFFF"/>
                  </a:solidFill>
                </a:rPr>
                <a:t>“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2C9852AF-9E0E-D919-E371-B7B8D719C868}"/>
              </a:ext>
            </a:extLst>
          </p:cNvPr>
          <p:cNvSpPr txBox="1"/>
          <p:nvPr/>
        </p:nvSpPr>
        <p:spPr>
          <a:xfrm>
            <a:off x="2891282" y="5334115"/>
            <a:ext cx="12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Abteilungsleitung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8B0019-1F41-D89F-707E-7061E149A331}"/>
              </a:ext>
            </a:extLst>
          </p:cNvPr>
          <p:cNvSpPr txBox="1"/>
          <p:nvPr/>
        </p:nvSpPr>
        <p:spPr>
          <a:xfrm>
            <a:off x="2449308" y="3543196"/>
            <a:ext cx="12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Entlassmanagerin</a:t>
            </a:r>
          </a:p>
        </p:txBody>
      </p:sp>
    </p:spTree>
    <p:extLst>
      <p:ext uri="{BB962C8B-B14F-4D97-AF65-F5344CB8AC3E}">
        <p14:creationId xmlns:p14="http://schemas.microsoft.com/office/powerpoint/2010/main" val="334587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ürde mit einfarbiger Füllung">
            <a:extLst>
              <a:ext uri="{FF2B5EF4-FFF2-40B4-BE49-F238E27FC236}">
                <a16:creationId xmlns:a16="http://schemas.microsoft.com/office/drawing/2014/main" id="{B22BC994-C426-4943-B1CC-DF255763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6529" y="1772721"/>
            <a:ext cx="4365279" cy="43652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0E7C52-07F4-4902-88C7-C0DEB91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Herausforderungen der Nutzung von Routinedaten im Entlassmanagement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39DB6A-24DC-4CC5-966B-7922C2A1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5131"/>
            <a:ext cx="10440000" cy="4180147"/>
          </a:xfrm>
        </p:spPr>
        <p:txBody>
          <a:bodyPr>
            <a:normAutofit/>
          </a:bodyPr>
          <a:lstStyle/>
          <a:p>
            <a:r>
              <a:rPr lang="de-DE" sz="2000" dirty="0"/>
              <a:t>Prognosen aktuell nicht für alle Patienten nutzbar (geknüpft an Krankenkassenzugehörigkeit)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b="1" dirty="0">
                <a:sym typeface="Wingdings" panose="05000000000000000000" pitchFamily="2" charset="2"/>
              </a:rPr>
              <a:t>fehlende Durchdringung </a:t>
            </a:r>
            <a:r>
              <a:rPr lang="de-DE" sz="2000" dirty="0">
                <a:sym typeface="Wingdings" panose="05000000000000000000" pitchFamily="2" charset="2"/>
              </a:rPr>
              <a:t>/ fehlende Nutzungsroutine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Fehlende Schnittstelle </a:t>
            </a:r>
            <a:r>
              <a:rPr lang="de-DE" sz="2000" dirty="0"/>
              <a:t>zwischen den Systemen (z.B. Krankenhaussoftware und eBI)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Parallelprozesse und Doppelerfassungen</a:t>
            </a:r>
          </a:p>
          <a:p>
            <a:endParaRPr lang="de-DE" sz="2000" dirty="0"/>
          </a:p>
          <a:p>
            <a:r>
              <a:rPr lang="de-DE" sz="2000" dirty="0"/>
              <a:t>Datenverzug der Routinedaten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b="1" dirty="0">
                <a:sym typeface="Wingdings" panose="05000000000000000000" pitchFamily="2" charset="2"/>
              </a:rPr>
              <a:t>fehlende Aktualität </a:t>
            </a:r>
            <a:r>
              <a:rPr lang="de-DE" sz="2000" dirty="0">
                <a:sym typeface="Wingdings" panose="05000000000000000000" pitchFamily="2" charset="2"/>
              </a:rPr>
              <a:t>der Daten</a:t>
            </a:r>
          </a:p>
          <a:p>
            <a:endParaRPr lang="de-DE" sz="2000" dirty="0"/>
          </a:p>
          <a:p>
            <a:r>
              <a:rPr lang="de-DE" sz="2000" dirty="0"/>
              <a:t>Datenschutz: </a:t>
            </a:r>
            <a:r>
              <a:rPr lang="de-DE" sz="2000" b="1" dirty="0"/>
              <a:t>Fehlende Einwilligung </a:t>
            </a:r>
            <a:r>
              <a:rPr lang="de-DE" sz="2000" dirty="0"/>
              <a:t>als Problem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gerade für kognitiv eingeschränkte Patienten sind die Informationen der Krankenkasse sehr hilfreich, hier ist die Einholung der Einwilligung allerdings auch häufig erschwert</a:t>
            </a:r>
          </a:p>
        </p:txBody>
      </p:sp>
    </p:spTree>
    <p:extLst>
      <p:ext uri="{BB962C8B-B14F-4D97-AF65-F5344CB8AC3E}">
        <p14:creationId xmlns:p14="http://schemas.microsoft.com/office/powerpoint/2010/main" val="108921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chlinge Silhouette">
            <a:extLst>
              <a:ext uri="{FF2B5EF4-FFF2-40B4-BE49-F238E27FC236}">
                <a16:creationId xmlns:a16="http://schemas.microsoft.com/office/drawing/2014/main" id="{FAD06B80-780F-FF45-FEF6-57F870E10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3788" y="1012370"/>
            <a:ext cx="2801815" cy="2801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C8135B-2B4C-C352-4562-D6671A32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1C8CD-4028-5F4A-E0DC-855D043C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Ziel: Erhebung der Effekte des USER-Projektes aus Sicht der Patientinnen und Patienten</a:t>
            </a:r>
          </a:p>
          <a:p>
            <a:r>
              <a:rPr lang="de-DE" sz="2800" dirty="0"/>
              <a:t>Standardisierte, schriftliche Befragung</a:t>
            </a:r>
          </a:p>
          <a:p>
            <a:pPr lvl="1"/>
            <a:r>
              <a:rPr lang="de-DE" sz="2400" dirty="0"/>
              <a:t>Interventionsgruppe: 1.434 (Response: 53%)</a:t>
            </a:r>
          </a:p>
          <a:p>
            <a:pPr lvl="1"/>
            <a:r>
              <a:rPr lang="de-DE" sz="2400" dirty="0"/>
              <a:t>Kontrollgruppe: 1.198 (Response: 44%)</a:t>
            </a:r>
          </a:p>
          <a:p>
            <a:r>
              <a:rPr lang="de-DE" sz="2800" dirty="0"/>
              <a:t>Primäres Outcome: „Der Übergang aus der Einrichtung nach Hause bzw. in die Weiterbehandlung hat reibungslos funktioniert.“</a:t>
            </a:r>
          </a:p>
        </p:txBody>
      </p:sp>
    </p:spTree>
    <p:extLst>
      <p:ext uri="{BB962C8B-B14F-4D97-AF65-F5344CB8AC3E}">
        <p14:creationId xmlns:p14="http://schemas.microsoft.com/office/powerpoint/2010/main" val="345764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ED863-7963-42F3-514F-E3F2DE51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Patientenbefragung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78EBE5-1B41-CCB3-0E2C-86EFD012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435811"/>
            <a:ext cx="8591550" cy="4848225"/>
          </a:xfrm>
          <a:prstGeom prst="rect">
            <a:avLst/>
          </a:prstGeom>
        </p:spPr>
      </p:pic>
      <p:pic>
        <p:nvPicPr>
          <p:cNvPr id="3" name="Grafik 2" descr="Schlinge Silhouette">
            <a:extLst>
              <a:ext uri="{FF2B5EF4-FFF2-40B4-BE49-F238E27FC236}">
                <a16:creationId xmlns:a16="http://schemas.microsoft.com/office/drawing/2014/main" id="{A95B1431-FDFB-47E8-0751-DAEAAB7C6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369" y="720000"/>
            <a:ext cx="2801815" cy="2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D30AB-D7D2-4788-A76A-556D25C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Nachsorgerbefragung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D5A72-9229-4410-B177-68B69812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98" y="2522483"/>
            <a:ext cx="10440001" cy="3417517"/>
          </a:xfrm>
        </p:spPr>
        <p:txBody>
          <a:bodyPr>
            <a:normAutofit/>
          </a:bodyPr>
          <a:lstStyle/>
          <a:p>
            <a:r>
              <a:rPr lang="de-DE" sz="2000" dirty="0"/>
              <a:t>Standardisierte, schriftliche Befragung nach Abschluss der Intervention</a:t>
            </a:r>
          </a:p>
          <a:p>
            <a:pPr lvl="1"/>
            <a:r>
              <a:rPr lang="de-DE" sz="1800" dirty="0"/>
              <a:t>121 Ärztinnen und Ärzte (Response: 36,4 %)</a:t>
            </a:r>
          </a:p>
          <a:p>
            <a:pPr lvl="1"/>
            <a:r>
              <a:rPr lang="de-DE" sz="1800" dirty="0"/>
              <a:t>88 Pflegeeinrichtungen und Altersheime (Response: 42,0 %)</a:t>
            </a:r>
          </a:p>
          <a:p>
            <a:pPr lvl="1"/>
            <a:r>
              <a:rPr lang="de-DE" sz="1800" dirty="0"/>
              <a:t>11 Rehabilitationseinrichtungen (Response: 45,4 %)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2F6DA0-9CFC-4257-FD42-D58CBD501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88895"/>
              </p:ext>
            </p:extLst>
          </p:nvPr>
        </p:nvGraphicFramePr>
        <p:xfrm>
          <a:off x="899998" y="4025462"/>
          <a:ext cx="4794493" cy="1906686"/>
        </p:xfrm>
        <a:graphic>
          <a:graphicData uri="http://schemas.openxmlformats.org/drawingml/2006/table">
            <a:tbl>
              <a:tblPr firstRow="1" firstCol="1" bandRow="1">
                <a:tableStyleId>{1D9900F6-15BA-44C0-93E6-A00CA02D34F9}</a:tableStyleId>
              </a:tblPr>
              <a:tblGrid>
                <a:gridCol w="3016469">
                  <a:extLst>
                    <a:ext uri="{9D8B030D-6E8A-4147-A177-3AD203B41FA5}">
                      <a16:colId xmlns:a16="http://schemas.microsoft.com/office/drawing/2014/main" val="1522557531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1044958170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1328320497"/>
                    </a:ext>
                  </a:extLst>
                </a:gridCol>
              </a:tblGrid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>
                          <a:effectLst/>
                        </a:rPr>
                        <a:t>Art der Einrichtung</a:t>
                      </a:r>
                      <a:endParaRPr lang="de-DE" sz="1600" b="1" dirty="0">
                        <a:solidFill>
                          <a:srgbClr val="004E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</a:rPr>
                        <a:t>Häufigkeit</a:t>
                      </a:r>
                      <a:endParaRPr lang="de-DE" sz="1600" b="1">
                        <a:solidFill>
                          <a:srgbClr val="004E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</a:rPr>
                        <a:t>Prozent</a:t>
                      </a:r>
                      <a:endParaRPr lang="de-DE" sz="1600" b="1">
                        <a:solidFill>
                          <a:srgbClr val="004E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2657487"/>
                  </a:ext>
                </a:extLst>
              </a:tr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 dirty="0">
                          <a:effectLst/>
                        </a:rPr>
                        <a:t>Ambulante Arztpraxis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44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50,6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589666"/>
                  </a:ext>
                </a:extLst>
              </a:tr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 dirty="0">
                          <a:effectLst/>
                        </a:rPr>
                        <a:t>Altersheim oder Pflegeeinrichtung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37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42,5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7888891"/>
                  </a:ext>
                </a:extLst>
              </a:tr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 dirty="0">
                          <a:effectLst/>
                        </a:rPr>
                        <a:t>Rehabilitationseinrichtung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5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5,7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9159175"/>
                  </a:ext>
                </a:extLst>
              </a:tr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 dirty="0">
                          <a:effectLst/>
                        </a:rPr>
                        <a:t>Sonstige</a:t>
                      </a:r>
                      <a:endParaRPr lang="de-DE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1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0">
                          <a:effectLst/>
                        </a:rPr>
                        <a:t>1,1</a:t>
                      </a:r>
                      <a:endParaRPr lang="de-DE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3482787"/>
                  </a:ext>
                </a:extLst>
              </a:tr>
              <a:tr h="317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effectLst/>
                        </a:rPr>
                        <a:t>Gesamt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effectLst/>
                        </a:rPr>
                        <a:t>87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b="1" dirty="0">
                          <a:effectLst/>
                        </a:rPr>
                        <a:t>100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65000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9B1798A-F8CD-6ED3-2741-6C65DE4437A5}"/>
              </a:ext>
            </a:extLst>
          </p:cNvPr>
          <p:cNvSpPr txBox="1"/>
          <p:nvPr/>
        </p:nvSpPr>
        <p:spPr>
          <a:xfrm>
            <a:off x="804000" y="1560767"/>
            <a:ext cx="104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2"/>
                </a:solidFill>
              </a:rPr>
              <a:t>Ziel: Erfassung der Effekte von USER in der Nachsorge / Evaluation des Entlassmanagements aus Sicht der Nachsorge</a:t>
            </a:r>
          </a:p>
        </p:txBody>
      </p:sp>
      <p:pic>
        <p:nvPicPr>
          <p:cNvPr id="10" name="Grafik 9" descr="Ärztin Silhouette">
            <a:extLst>
              <a:ext uri="{FF2B5EF4-FFF2-40B4-BE49-F238E27FC236}">
                <a16:creationId xmlns:a16="http://schemas.microsoft.com/office/drawing/2014/main" id="{8C1D286E-9F7F-F9F4-F3D3-FE75BD2BB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2992" y="2848145"/>
            <a:ext cx="1649604" cy="1649604"/>
          </a:xfrm>
          <a:prstGeom prst="rect">
            <a:avLst/>
          </a:prstGeom>
        </p:spPr>
      </p:pic>
      <p:pic>
        <p:nvPicPr>
          <p:cNvPr id="12" name="Grafik 11" descr="Medizin Silhouette">
            <a:extLst>
              <a:ext uri="{FF2B5EF4-FFF2-40B4-BE49-F238E27FC236}">
                <a16:creationId xmlns:a16="http://schemas.microsoft.com/office/drawing/2014/main" id="{86B46D43-5846-7C80-7F4D-AE5A041FB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4541" y="4140483"/>
            <a:ext cx="1649604" cy="1649604"/>
          </a:xfrm>
          <a:prstGeom prst="rect">
            <a:avLst/>
          </a:prstGeom>
        </p:spPr>
      </p:pic>
      <p:pic>
        <p:nvPicPr>
          <p:cNvPr id="14" name="Grafik 13" descr="Pflege Silhouette">
            <a:extLst>
              <a:ext uri="{FF2B5EF4-FFF2-40B4-BE49-F238E27FC236}">
                <a16:creationId xmlns:a16="http://schemas.microsoft.com/office/drawing/2014/main" id="{090B3475-DCB6-4F65-D9C4-4C835D2AA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8190" y="4303318"/>
            <a:ext cx="1649604" cy="16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D8BF3-FC71-B942-31F8-3C3C18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der Nachsorgerbefragung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B1657-D752-1B3F-DFC9-5249DF77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71145"/>
            <a:ext cx="10440000" cy="4268855"/>
          </a:xfrm>
        </p:spPr>
        <p:txBody>
          <a:bodyPr>
            <a:normAutofit/>
          </a:bodyPr>
          <a:lstStyle/>
          <a:p>
            <a:r>
              <a:rPr lang="de-DE" sz="2000" dirty="0"/>
              <a:t>viele Befragte geben an, dass die nachstationären </a:t>
            </a:r>
            <a:r>
              <a:rPr lang="de-DE" sz="2000" b="1" dirty="0"/>
              <a:t>Versorgungsbedarfe der Patienten im Krankenhaus nicht erkannt</a:t>
            </a:r>
            <a:r>
              <a:rPr lang="de-DE" sz="2000" dirty="0"/>
              <a:t> werden</a:t>
            </a:r>
          </a:p>
          <a:p>
            <a:r>
              <a:rPr lang="de-DE" sz="2000" dirty="0"/>
              <a:t>54 % der Befragten in Pflegeeinrichtungen geben an, dass die notwendigen </a:t>
            </a:r>
            <a:r>
              <a:rPr lang="de-DE" sz="2000" b="1" dirty="0"/>
              <a:t>Maßnahmen </a:t>
            </a:r>
            <a:r>
              <a:rPr lang="de-DE" sz="2000" dirty="0"/>
              <a:t>für eine reibungslose Überleitung in den Krankenhäusern </a:t>
            </a:r>
            <a:r>
              <a:rPr lang="de-DE" sz="2000" b="1" dirty="0"/>
              <a:t>nicht frühzeitig veranlasst </a:t>
            </a:r>
            <a:r>
              <a:rPr lang="de-DE" sz="2000" dirty="0"/>
              <a:t>werden</a:t>
            </a:r>
          </a:p>
          <a:p>
            <a:r>
              <a:rPr lang="de-DE" sz="2000" dirty="0"/>
              <a:t>Großes Optimierungspotenzial an der Schnittstelle zwischen Krankenhaus und ambulanten Arztpraxen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9A2624-194D-8463-0968-7685CCFC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3623045"/>
            <a:ext cx="7216053" cy="2782765"/>
          </a:xfrm>
          <a:prstGeom prst="rect">
            <a:avLst/>
          </a:prstGeom>
        </p:spPr>
      </p:pic>
      <p:pic>
        <p:nvPicPr>
          <p:cNvPr id="5" name="Grafik 4" descr="Ärztin Silhouette">
            <a:extLst>
              <a:ext uri="{FF2B5EF4-FFF2-40B4-BE49-F238E27FC236}">
                <a16:creationId xmlns:a16="http://schemas.microsoft.com/office/drawing/2014/main" id="{76D6123F-4A53-50A9-B78E-BF1926B0B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8904" y="3724060"/>
            <a:ext cx="1046372" cy="1046372"/>
          </a:xfrm>
          <a:prstGeom prst="rect">
            <a:avLst/>
          </a:prstGeom>
        </p:spPr>
      </p:pic>
      <p:pic>
        <p:nvPicPr>
          <p:cNvPr id="6" name="Grafik 5" descr="Medizin Silhouette">
            <a:extLst>
              <a:ext uri="{FF2B5EF4-FFF2-40B4-BE49-F238E27FC236}">
                <a16:creationId xmlns:a16="http://schemas.microsoft.com/office/drawing/2014/main" id="{5C32EA15-FBAF-803D-D5AD-C49A19C69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7859" y="4603347"/>
            <a:ext cx="1046372" cy="1046372"/>
          </a:xfrm>
          <a:prstGeom prst="rect">
            <a:avLst/>
          </a:prstGeom>
        </p:spPr>
      </p:pic>
      <p:pic>
        <p:nvPicPr>
          <p:cNvPr id="7" name="Grafik 6" descr="Pflege Silhouette">
            <a:extLst>
              <a:ext uri="{FF2B5EF4-FFF2-40B4-BE49-F238E27FC236}">
                <a16:creationId xmlns:a16="http://schemas.microsoft.com/office/drawing/2014/main" id="{EFB11799-60C4-9E54-2678-5C581F5F4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5718" y="4722818"/>
            <a:ext cx="1046372" cy="10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35484"/>
      </p:ext>
    </p:extLst>
  </p:cSld>
  <p:clrMapOvr>
    <a:masterClrMapping/>
  </p:clrMapOvr>
</p:sld>
</file>

<file path=ppt/theme/theme1.xml><?xml version="1.0" encoding="utf-8"?>
<a:theme xmlns:a="http://schemas.openxmlformats.org/drawingml/2006/main" name="aQua_Powerpoint">
  <a:themeElements>
    <a:clrScheme name="aQua_Stil_Tanja">
      <a:dk1>
        <a:sysClr val="windowText" lastClr="000000"/>
      </a:dk1>
      <a:lt1>
        <a:srgbClr val="D5E1E8"/>
      </a:lt1>
      <a:dk2>
        <a:srgbClr val="004EA8"/>
      </a:dk2>
      <a:lt2>
        <a:srgbClr val="D8DBDF"/>
      </a:lt2>
      <a:accent1>
        <a:srgbClr val="004EA8"/>
      </a:accent1>
      <a:accent2>
        <a:srgbClr val="53565A"/>
      </a:accent2>
      <a:accent3>
        <a:srgbClr val="6CAD61"/>
      </a:accent3>
      <a:accent4>
        <a:srgbClr val="C55157"/>
      </a:accent4>
      <a:accent5>
        <a:srgbClr val="65A0B3"/>
      </a:accent5>
      <a:accent6>
        <a:srgbClr val="DF7946"/>
      </a:accent6>
      <a:hlink>
        <a:srgbClr val="004EA8"/>
      </a:hlink>
      <a:folHlink>
        <a:srgbClr val="8B2E5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900" indent="-342900">
          <a:spcBef>
            <a:spcPct val="20000"/>
          </a:spcBef>
          <a:buFont typeface="Wingdings" pitchFamily="2" charset="2"/>
          <a:buChar char="§"/>
          <a:defRPr sz="3000" dirty="0" smtClean="0">
            <a:solidFill>
              <a:srgbClr val="75787B"/>
            </a:solidFill>
          </a:defRPr>
        </a:defPPr>
      </a:lstStyle>
    </a:txDef>
  </a:objectDefaults>
  <a:extraClrSchemeLst>
    <a:extraClrScheme>
      <a:clrScheme name="aQua_Stil">
        <a:dk1>
          <a:sysClr val="windowText" lastClr="000000"/>
        </a:dk1>
        <a:lt1>
          <a:srgbClr val="D5E1E8"/>
        </a:lt1>
        <a:dk2>
          <a:srgbClr val="004EA8"/>
        </a:dk2>
        <a:lt2>
          <a:srgbClr val="D8DBDF"/>
        </a:lt2>
        <a:accent1>
          <a:srgbClr val="004EA8"/>
        </a:accent1>
        <a:accent2>
          <a:srgbClr val="53565A"/>
        </a:accent2>
        <a:accent3>
          <a:srgbClr val="6CAD61"/>
        </a:accent3>
        <a:accent4>
          <a:srgbClr val="C55157"/>
        </a:accent4>
        <a:accent5>
          <a:srgbClr val="65A0B3"/>
        </a:accent5>
        <a:accent6>
          <a:srgbClr val="DF7946"/>
        </a:accent6>
        <a:hlink>
          <a:srgbClr val="004EA8"/>
        </a:hlink>
        <a:folHlink>
          <a:srgbClr val="8B2E54"/>
        </a:folHlink>
      </a:clrScheme>
    </a:extraClrScheme>
  </a:extraClrSchemeLst>
  <a:extLst>
    <a:ext uri="{05A4C25C-085E-4340-85A3-A5531E510DB2}">
      <thm15:themeFamily xmlns:thm15="http://schemas.microsoft.com/office/thememl/2012/main" name="USER_Vorlage" id="{BEE28E30-4E84-42A2-8498-FBBE0532A34B}" vid="{4A545947-C659-4AB2-BA23-00DEBCCA624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2416534531E241BA324E9B2BDD6396" ma:contentTypeVersion="8" ma:contentTypeDescription="Ein neues Dokument erstellen." ma:contentTypeScope="" ma:versionID="e92eb542acc82c50824a52ab1228b185">
  <xsd:schema xmlns:xsd="http://www.w3.org/2001/XMLSchema" xmlns:xs="http://www.w3.org/2001/XMLSchema" xmlns:p="http://schemas.microsoft.com/office/2006/metadata/properties" xmlns:ns3="2ec1c340-0e77-4844-acbd-c3bab1344be9" xmlns:ns4="c11ea3d5-9ee9-4e4d-ab34-58148d50c095" targetNamespace="http://schemas.microsoft.com/office/2006/metadata/properties" ma:root="true" ma:fieldsID="f89847a60a3955e6a7367aff16503dc0" ns3:_="" ns4:_="">
    <xsd:import namespace="2ec1c340-0e77-4844-acbd-c3bab1344be9"/>
    <xsd:import namespace="c11ea3d5-9ee9-4e4d-ab34-58148d50c0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1c340-0e77-4844-acbd-c3bab1344b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ea3d5-9ee9-4e4d-ab34-58148d50c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F3CDDA-5685-4DF4-892A-5567C57584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ec1c340-0e77-4844-acbd-c3bab1344be9"/>
    <ds:schemaRef ds:uri="http://purl.org/dc/elements/1.1/"/>
    <ds:schemaRef ds:uri="http://schemas.microsoft.com/office/2006/metadata/properties"/>
    <ds:schemaRef ds:uri="c11ea3d5-9ee9-4e4d-ab34-58148d50c09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9AC765-0AEA-44EB-B60D-BC59DF680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D5090-5282-4751-ABEF-D25256E64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1c340-0e77-4844-acbd-c3bab1344be9"/>
    <ds:schemaRef ds:uri="c11ea3d5-9ee9-4e4d-ab34-58148d50c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USER_Vorlage</Template>
  <TotalTime>0</TotalTime>
  <Words>790</Words>
  <Application>Microsoft Office PowerPoint</Application>
  <PresentationFormat>Breitbild</PresentationFormat>
  <Paragraphs>136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aQua_Powerpoint</vt:lpstr>
      <vt:lpstr>Evaluation des USER-Projekts</vt:lpstr>
      <vt:lpstr>Mitarbeiterbefragung in den Krankenhäusern</vt:lpstr>
      <vt:lpstr>Ergebnisse der Mitarbeiterbefragung</vt:lpstr>
      <vt:lpstr>Ergebnisse der Mitarbeiterbefragung II</vt:lpstr>
      <vt:lpstr>Aktuelle Herausforderungen der Nutzung von Routinedaten im Entlassmanagement</vt:lpstr>
      <vt:lpstr>Patientenbefragung</vt:lpstr>
      <vt:lpstr>Ergebnisse der Patientenbefragung</vt:lpstr>
      <vt:lpstr>Nachsorgerbefragung</vt:lpstr>
      <vt:lpstr>Ergebnisse der Nachsorgerbefragung</vt:lpstr>
      <vt:lpstr>Fazit</vt:lpstr>
      <vt:lpstr>Vielen Dank für Ihre Aufmerksamkeit</vt:lpstr>
    </vt:vector>
  </TitlesOfParts>
  <Company>aQua-Institut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Design Vorlage 16:9</dc:title>
  <dc:creator>Ruth Lingnau</dc:creator>
  <cp:lastModifiedBy>Ruth Lingnau</cp:lastModifiedBy>
  <cp:revision>41</cp:revision>
  <cp:lastPrinted>2022-07-12T06:42:13Z</cp:lastPrinted>
  <dcterms:created xsi:type="dcterms:W3CDTF">2022-01-06T11:10:43Z</dcterms:created>
  <dcterms:modified xsi:type="dcterms:W3CDTF">2022-10-25T14:36:50Z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0x010100462416534531E241BA324E9B2BDD6396</vt:lpwstr>
  </property>
</Properties>
</file>