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84" r:id="rId7"/>
    <p:sldId id="270" r:id="rId8"/>
    <p:sldId id="272" r:id="rId9"/>
    <p:sldId id="286" r:id="rId10"/>
    <p:sldId id="268" r:id="rId11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D9900F6-15BA-44C0-93E6-A00CA02D34F9}">
  <a:tblStyle styleId="{1D9900F6-15BA-44C0-93E6-A00CA02D34F9}" styleName="aQua-Stil">
    <a:wholeTbl>
      <a:tcTxStyle>
        <a:fontRef idx="minor">
          <a:scrgbClr r="83" g="86" b="90"/>
        </a:fontRef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rgbClr val="FFFFFF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rgbClr val="FFFFFF"/>
            </a:lnRef>
          </a:insideH>
          <a:insideV>
            <a:lnRef idx="1">
              <a:srgbClr val="FFFFFF"/>
            </a:lnRef>
          </a:insideV>
        </a:tcBdr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00000" y="2340000"/>
            <a:ext cx="10440000" cy="1007062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de-DE" dirty="0"/>
              <a:t>Titelmasterformat (34pt, </a:t>
            </a:r>
            <a:r>
              <a:rPr lang="de-DE" dirty="0" err="1"/>
              <a:t>bold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(Unter)</a:t>
            </a:r>
            <a:r>
              <a:rPr lang="de-DE" dirty="0" err="1"/>
              <a:t>titel</a:t>
            </a:r>
            <a:r>
              <a:rPr lang="de-DE" dirty="0"/>
              <a:t> (34/22pt,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0000" y="3420000"/>
            <a:ext cx="10440000" cy="760412"/>
          </a:xfrm>
        </p:spPr>
        <p:txBody>
          <a:bodyPr wrap="none"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360000"/>
            <a:ext cx="1440000" cy="645293"/>
          </a:xfrm>
          <a:prstGeom prst="rect">
            <a:avLst/>
          </a:prstGeom>
        </p:spPr>
      </p:pic>
      <p:cxnSp>
        <p:nvCxnSpPr>
          <p:cNvPr id="10" name="Gerade Verbindung 16"/>
          <p:cNvCxnSpPr/>
          <p:nvPr userDrawn="1"/>
        </p:nvCxnSpPr>
        <p:spPr>
          <a:xfrm>
            <a:off x="900000" y="2245725"/>
            <a:ext cx="900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9772" y="4471617"/>
            <a:ext cx="1044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Vorname, Name (20pt)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99772" y="4916382"/>
            <a:ext cx="1044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Ort, Datum (15pt)	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E78877E-8628-4970-ACF9-1C3E8F40F145}"/>
              </a:ext>
            </a:extLst>
          </p:cNvPr>
          <p:cNvSpPr txBox="1"/>
          <p:nvPr userDrawn="1"/>
        </p:nvSpPr>
        <p:spPr>
          <a:xfrm>
            <a:off x="903109" y="360000"/>
            <a:ext cx="79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de-DE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Dieses Projekt wird mit Mitteln des Innovationsausschusses beim</a:t>
            </a:r>
            <a:r>
              <a:rPr kumimoji="0" lang="de-DE" sz="1800" b="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Gemeinsamen </a:t>
            </a:r>
          </a:p>
          <a:p>
            <a:pPr algn="l"/>
            <a:r>
              <a:rPr kumimoji="0" lang="de-DE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Bundesausschuss (G-BA) unter dem Förderkennzeichen 01NVF18010 gefördert.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5AD7C22-95BE-4801-9479-CCC647727D21}"/>
              </a:ext>
            </a:extLst>
          </p:cNvPr>
          <p:cNvSpPr txBox="1"/>
          <p:nvPr userDrawn="1"/>
        </p:nvSpPr>
        <p:spPr>
          <a:xfrm>
            <a:off x="899772" y="5847023"/>
            <a:ext cx="208158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1000" b="1" dirty="0">
                <a:solidFill>
                  <a:schemeClr val="accent2"/>
                </a:solidFill>
              </a:rPr>
              <a:t>Konsortialpartner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594E67-2B5B-4468-9443-AA53A5FDF529}"/>
              </a:ext>
            </a:extLst>
          </p:cNvPr>
          <p:cNvGrpSpPr/>
          <p:nvPr userDrawn="1"/>
        </p:nvGrpSpPr>
        <p:grpSpPr>
          <a:xfrm>
            <a:off x="899772" y="5869944"/>
            <a:ext cx="10440000" cy="756000"/>
            <a:chOff x="899772" y="5869944"/>
            <a:chExt cx="10440000" cy="756000"/>
          </a:xfrm>
        </p:grpSpPr>
        <p:pic>
          <p:nvPicPr>
            <p:cNvPr id="22" name="Grafik 21" descr="Ein Bild, das Objekt, sitzend, Monitor enthält.&#10;&#10;Automatisch generierte Beschreibung">
              <a:extLst>
                <a:ext uri="{FF2B5EF4-FFF2-40B4-BE49-F238E27FC236}">
                  <a16:creationId xmlns:a16="http://schemas.microsoft.com/office/drawing/2014/main" id="{A9D52915-FB31-4F80-8DB9-A0C4C611F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081" y="6259544"/>
              <a:ext cx="1235293" cy="180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3B31CE0-1D3A-444E-886B-EEC46518A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325" y="6064744"/>
              <a:ext cx="963449" cy="4680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2EC84164-A046-4333-A5D4-1E9A08BE9D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725" y="6151544"/>
              <a:ext cx="1387117" cy="3960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5F6D492-34F7-4388-AFB8-B1959FAA9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793" y="6133544"/>
              <a:ext cx="1643658" cy="432000"/>
            </a:xfrm>
            <a:prstGeom prst="rect">
              <a:avLst/>
            </a:prstGeom>
          </p:spPr>
        </p:pic>
        <p:pic>
          <p:nvPicPr>
            <p:cNvPr id="26" name="Grafik 2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4D3D08A-BE3A-433C-8F73-A427E1EC1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02" y="6097544"/>
              <a:ext cx="1359421" cy="5040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CD3690AD-F564-4C18-AE48-45C718799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772" y="5869944"/>
              <a:ext cx="756000" cy="756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A31E84F-D4DF-4C02-BF15-2170B04AE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772" y="6159416"/>
              <a:ext cx="971358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4615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ts val="4300"/>
              </a:lnSpc>
              <a:defRPr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0" y="1980000"/>
            <a:ext cx="104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8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0" name="Grafik 9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7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000" y="1980000"/>
            <a:ext cx="50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000" y="1980000"/>
            <a:ext cx="50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1" name="Grafik 10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10440000" cy="108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1980000"/>
            <a:ext cx="5040000" cy="720000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0000" y="1980000"/>
            <a:ext cx="5040000" cy="720000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0"/>
          </p:nvPr>
        </p:nvSpPr>
        <p:spPr>
          <a:xfrm>
            <a:off x="900000" y="2880000"/>
            <a:ext cx="5040000" cy="30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300000" y="2880000"/>
            <a:ext cx="5040000" cy="30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2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4" name="Grafik 13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cxnSp>
        <p:nvCxnSpPr>
          <p:cNvPr id="3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5" name="Grafik 4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Inhaltsplatzhalter 18"/>
          <p:cNvSpPr>
            <a:spLocks noGrp="1"/>
          </p:cNvSpPr>
          <p:nvPr>
            <p:ph sz="quarter" idx="13" hasCustomPrompt="1"/>
          </p:nvPr>
        </p:nvSpPr>
        <p:spPr>
          <a:xfrm>
            <a:off x="1440000" y="1980000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KISS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9" hasCustomPrompt="1"/>
          </p:nvPr>
        </p:nvSpPr>
        <p:spPr>
          <a:xfrm>
            <a:off x="1620000" y="2510544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20" hasCustomPrompt="1"/>
          </p:nvPr>
        </p:nvSpPr>
        <p:spPr>
          <a:xfrm>
            <a:off x="1440000" y="3044846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≤ 7 Stichpunkte</a:t>
            </a:r>
          </a:p>
        </p:txBody>
      </p:sp>
      <p:sp>
        <p:nvSpPr>
          <p:cNvPr id="10" name="Inhaltsplatzhalter 18"/>
          <p:cNvSpPr>
            <a:spLocks noGrp="1"/>
          </p:cNvSpPr>
          <p:nvPr>
            <p:ph sz="quarter" idx="21" hasCustomPrompt="1"/>
          </p:nvPr>
        </p:nvSpPr>
        <p:spPr>
          <a:xfrm>
            <a:off x="1620000" y="3584847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  <p:sp>
        <p:nvSpPr>
          <p:cNvPr id="11" name="Inhaltsplatzhalter 18"/>
          <p:cNvSpPr>
            <a:spLocks noGrp="1"/>
          </p:cNvSpPr>
          <p:nvPr>
            <p:ph sz="quarter" idx="22" hasCustomPrompt="1"/>
          </p:nvPr>
        </p:nvSpPr>
        <p:spPr>
          <a:xfrm>
            <a:off x="1440000" y="4100717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Kurze klare Aussagen</a:t>
            </a:r>
          </a:p>
        </p:txBody>
      </p:sp>
      <p:sp>
        <p:nvSpPr>
          <p:cNvPr id="12" name="Inhaltsplatzhalter 18"/>
          <p:cNvSpPr>
            <a:spLocks noGrp="1"/>
          </p:cNvSpPr>
          <p:nvPr>
            <p:ph sz="quarter" idx="23" hasCustomPrompt="1"/>
          </p:nvPr>
        </p:nvSpPr>
        <p:spPr>
          <a:xfrm>
            <a:off x="1620000" y="4640718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  <p:sp>
        <p:nvSpPr>
          <p:cNvPr id="13" name="Inhaltsplatzhalter 18"/>
          <p:cNvSpPr>
            <a:spLocks noGrp="1"/>
          </p:cNvSpPr>
          <p:nvPr>
            <p:ph sz="quarter" idx="24" hasCustomPrompt="1"/>
          </p:nvPr>
        </p:nvSpPr>
        <p:spPr>
          <a:xfrm>
            <a:off x="1440000" y="5178442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Folien unterstützen Vortrag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25" hasCustomPrompt="1"/>
          </p:nvPr>
        </p:nvSpPr>
        <p:spPr>
          <a:xfrm>
            <a:off x="1620000" y="5718443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114821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0000" y="1980000"/>
            <a:ext cx="68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1" name="Grafik 10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12" name="Bildplatzhalter 9"/>
          <p:cNvSpPr>
            <a:spLocks noGrp="1" noChangeAspect="1"/>
          </p:cNvSpPr>
          <p:nvPr>
            <p:ph type="pic" sz="quarter" idx="14"/>
          </p:nvPr>
        </p:nvSpPr>
        <p:spPr>
          <a:xfrm>
            <a:off x="900000" y="1980000"/>
            <a:ext cx="3240000" cy="2933314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5066864"/>
            <a:ext cx="3240000" cy="873136"/>
          </a:xfrm>
          <a:solidFill>
            <a:schemeClr val="bg1">
              <a:alpha val="20000"/>
            </a:schemeClr>
          </a:solidFill>
        </p:spPr>
        <p:txBody>
          <a:bodyPr lIns="36000" tIns="36000" rIns="36000" bIns="36000">
            <a:normAutofit/>
          </a:bodyPr>
          <a:lstStyle>
            <a:lvl1pPr marL="0" indent="0"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de-DE" dirty="0"/>
              <a:t>Ergänzungen zum Bild</a:t>
            </a:r>
          </a:p>
        </p:txBody>
      </p:sp>
    </p:spTree>
    <p:extLst>
      <p:ext uri="{BB962C8B-B14F-4D97-AF65-F5344CB8AC3E}">
        <p14:creationId xmlns:p14="http://schemas.microsoft.com/office/powerpoint/2010/main" val="30378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000" y="3420000"/>
            <a:ext cx="10440000" cy="252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1" name="Grafik 10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12" name="Bildplatzhalter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032000" y="-1"/>
            <a:ext cx="4140000" cy="1656000"/>
          </a:xfrm>
          <a:blipFill dpi="0" rotWithShape="0">
            <a:blip r:embed="rId3" cstate="screen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  <p:sp>
        <p:nvSpPr>
          <p:cNvPr id="13" name="Bildplatzhalt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172000" y="0"/>
            <a:ext cx="4032000" cy="162000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Bild/Fläche</a:t>
            </a:r>
          </a:p>
        </p:txBody>
      </p:sp>
      <p:sp>
        <p:nvSpPr>
          <p:cNvPr id="14" name="Bildplatzhalter 9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0"/>
            <a:ext cx="4032000" cy="16200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  <p:sp>
        <p:nvSpPr>
          <p:cNvPr id="15" name="Bildplatzhalter 9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32000" y="1620000"/>
            <a:ext cx="4140000" cy="1620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  <p:sp>
        <p:nvSpPr>
          <p:cNvPr id="16" name="Bildplatzhalter 9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172000" y="1620000"/>
            <a:ext cx="4032000" cy="1620000"/>
          </a:xfr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de-DE" dirty="0"/>
              <a:t>Bild/Fläche</a:t>
            </a: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1620000"/>
            <a:ext cx="4032000" cy="1620000"/>
          </a:xfrm>
          <a:blipFill dpi="0" rotWithShape="0">
            <a:blip r:embed="rId5" cstate="screen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</p:spTree>
    <p:extLst>
      <p:ext uri="{BB962C8B-B14F-4D97-AF65-F5344CB8AC3E}">
        <p14:creationId xmlns:p14="http://schemas.microsoft.com/office/powerpoint/2010/main" val="391519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2700000"/>
            <a:ext cx="10440000" cy="540000"/>
          </a:xfrm>
        </p:spPr>
        <p:txBody>
          <a:bodyPr anchor="t" anchorCtr="0"/>
          <a:lstStyle>
            <a:lvl1pPr>
              <a:lnSpc>
                <a:spcPts val="4300"/>
              </a:lnSpc>
              <a:defRPr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0" y="3420000"/>
            <a:ext cx="10440000" cy="252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0" name="Grafik 9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37"/>
            <a:ext cx="12192000" cy="2519363"/>
          </a:xfr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Bild/Farbfläche 7cm x 33,87cm</a:t>
            </a:r>
          </a:p>
        </p:txBody>
      </p:sp>
    </p:spTree>
    <p:extLst>
      <p:ext uri="{BB962C8B-B14F-4D97-AF65-F5344CB8AC3E}">
        <p14:creationId xmlns:p14="http://schemas.microsoft.com/office/powerpoint/2010/main" val="3552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5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1044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bearbeiten, Calibri, 34pt, </a:t>
            </a:r>
            <a:r>
              <a:rPr lang="de-DE" dirty="0" err="1"/>
              <a:t>bold</a:t>
            </a:r>
            <a:r>
              <a:rPr lang="de-DE" dirty="0"/>
              <a:t>. Horizontal 2,5. Zeilenabstand 43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1980000"/>
            <a:ext cx="1044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Ebene: Breite 29cm, x = 2,5cm </a:t>
            </a:r>
          </a:p>
        </p:txBody>
      </p:sp>
    </p:spTree>
    <p:extLst>
      <p:ext uri="{BB962C8B-B14F-4D97-AF65-F5344CB8AC3E}">
        <p14:creationId xmlns:p14="http://schemas.microsoft.com/office/powerpoint/2010/main" val="12071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22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230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30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Das USER-Projekt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Umsetzung eines strukturierten Entlassmanagements mit Routinedaten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Björn Broge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26.10.2022</a:t>
            </a:r>
          </a:p>
        </p:txBody>
      </p:sp>
    </p:spTree>
    <p:extLst>
      <p:ext uri="{BB962C8B-B14F-4D97-AF65-F5344CB8AC3E}">
        <p14:creationId xmlns:p14="http://schemas.microsoft.com/office/powerpoint/2010/main" val="217030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3">
            <a:extLst>
              <a:ext uri="{FF2B5EF4-FFF2-40B4-BE49-F238E27FC236}">
                <a16:creationId xmlns:a16="http://schemas.microsoft.com/office/drawing/2014/main" id="{7815421C-347F-428D-A9E0-D5E20D361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268447"/>
              </p:ext>
            </p:extLst>
          </p:nvPr>
        </p:nvGraphicFramePr>
        <p:xfrm>
          <a:off x="899999" y="1556792"/>
          <a:ext cx="10440000" cy="4341179"/>
        </p:xfrm>
        <a:graphic>
          <a:graphicData uri="http://schemas.openxmlformats.org/drawingml/2006/table">
            <a:tbl>
              <a:tblPr firstRow="1" bandRow="1"/>
              <a:tblGrid>
                <a:gridCol w="2600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8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700" b="1" dirty="0">
                          <a:solidFill>
                            <a:schemeClr val="accent2"/>
                          </a:solidFill>
                        </a:rPr>
                        <a:t>Titel</a:t>
                      </a: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700" dirty="0">
                          <a:solidFill>
                            <a:schemeClr val="accent2"/>
                          </a:solidFill>
                        </a:rPr>
                        <a:t>USER – Umsetzung eines strukturierten </a:t>
                      </a:r>
                      <a:r>
                        <a:rPr lang="de-DE" sz="1700" dirty="0" err="1">
                          <a:solidFill>
                            <a:schemeClr val="accent2"/>
                          </a:solidFill>
                        </a:rPr>
                        <a:t>Entlassmanagements</a:t>
                      </a:r>
                      <a:r>
                        <a:rPr lang="de-DE" sz="1700" dirty="0">
                          <a:solidFill>
                            <a:schemeClr val="accent2"/>
                          </a:solidFill>
                        </a:rPr>
                        <a:t> mit Routinedaten</a:t>
                      </a:r>
                      <a:endParaRPr lang="de-DE" sz="17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28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700" b="1" dirty="0">
                          <a:solidFill>
                            <a:schemeClr val="accent2"/>
                          </a:solidFill>
                        </a:rPr>
                        <a:t>Projektlaufzeit</a:t>
                      </a: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700" dirty="0">
                          <a:solidFill>
                            <a:schemeClr val="accent2"/>
                          </a:solidFill>
                        </a:rPr>
                        <a:t>April 2019 bis Juli </a:t>
                      </a:r>
                      <a:r>
                        <a:rPr lang="de-DE" sz="1700" dirty="0" smtClean="0">
                          <a:solidFill>
                            <a:schemeClr val="accent2"/>
                          </a:solidFill>
                        </a:rPr>
                        <a:t>2022 (40 Monate)</a:t>
                      </a:r>
                      <a:endParaRPr lang="de-DE" sz="17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28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700" b="1" dirty="0">
                          <a:solidFill>
                            <a:schemeClr val="accent2"/>
                          </a:solidFill>
                        </a:rPr>
                        <a:t>Konsortialpartner</a:t>
                      </a: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endParaRPr lang="de-DE" sz="17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166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700" b="1" dirty="0">
                          <a:solidFill>
                            <a:schemeClr val="accent2"/>
                          </a:solidFill>
                        </a:rPr>
                        <a:t>Kooperationspartner</a:t>
                      </a: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6000" indent="-216000">
                        <a:buFont typeface="Wingdings" pitchFamily="2" charset="2"/>
                        <a:buChar char="§"/>
                      </a:pPr>
                      <a:r>
                        <a:rPr lang="de-DE" sz="1500" b="0" dirty="0">
                          <a:solidFill>
                            <a:schemeClr val="accent2"/>
                          </a:solidFill>
                        </a:rPr>
                        <a:t>BAHN-BKK</a:t>
                      </a:r>
                    </a:p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500" b="0" dirty="0">
                          <a:solidFill>
                            <a:schemeClr val="accent2"/>
                          </a:solidFill>
                        </a:rPr>
                        <a:t>Deutscher Pflegerat e.V.</a:t>
                      </a:r>
                    </a:p>
                    <a:p>
                      <a:pPr marL="216000" indent="-216000">
                        <a:buFont typeface="Wingdings" pitchFamily="2" charset="2"/>
                        <a:buChar char="§"/>
                      </a:pPr>
                      <a:r>
                        <a:rPr lang="de-DE" sz="1500" b="0" dirty="0">
                          <a:solidFill>
                            <a:schemeClr val="accent2"/>
                          </a:solidFill>
                        </a:rPr>
                        <a:t>Novitas BKK</a:t>
                      </a:r>
                    </a:p>
                    <a:p>
                      <a:pPr marL="216000" indent="-216000">
                        <a:buFont typeface="Wingdings" pitchFamily="2" charset="2"/>
                        <a:buChar char="§"/>
                      </a:pPr>
                      <a:r>
                        <a:rPr lang="de-DE" sz="1500" b="0" dirty="0" err="1">
                          <a:solidFill>
                            <a:schemeClr val="accent2"/>
                          </a:solidFill>
                        </a:rPr>
                        <a:t>pronova</a:t>
                      </a:r>
                      <a:r>
                        <a:rPr lang="de-DE" sz="1500" b="0" dirty="0">
                          <a:solidFill>
                            <a:schemeClr val="accent2"/>
                          </a:solidFill>
                        </a:rPr>
                        <a:t> BKK</a:t>
                      </a:r>
                    </a:p>
                    <a:p>
                      <a:pPr marL="216000" indent="-216000">
                        <a:buFont typeface="Wingdings" pitchFamily="2" charset="2"/>
                        <a:buChar char="§"/>
                      </a:pPr>
                      <a:r>
                        <a:rPr lang="de-DE" sz="1500" b="0" dirty="0">
                          <a:solidFill>
                            <a:schemeClr val="accent2"/>
                          </a:solidFill>
                        </a:rPr>
                        <a:t>SBK (Siemens-Betriebskrankenkasse)</a:t>
                      </a: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6000" marR="0" lvl="1" indent="-216000" algn="l" defTabSz="1110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de-DE" sz="15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14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1700" b="1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de-DE" sz="1700" b="1" dirty="0">
                          <a:solidFill>
                            <a:schemeClr val="accent2"/>
                          </a:solidFill>
                        </a:rPr>
                        <a:t>Finanzierung</a:t>
                      </a: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1700" b="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de-DE" sz="1700" b="0" dirty="0">
                          <a:solidFill>
                            <a:schemeClr val="accent2"/>
                          </a:solidFill>
                        </a:rPr>
                        <a:t>Dieses Projekt wird mit Mitteln des Innovationsausschusses beim Gemeinsamen </a:t>
                      </a:r>
                    </a:p>
                    <a:p>
                      <a:r>
                        <a:rPr lang="de-DE" sz="1700" b="0" dirty="0">
                          <a:solidFill>
                            <a:schemeClr val="accent2"/>
                          </a:solidFill>
                        </a:rPr>
                        <a:t>Bundesausschuss (G-BA) unter dem Förderkennzeichen 01NVF18010 gefördert.</a:t>
                      </a:r>
                    </a:p>
                  </a:txBody>
                  <a:tcPr marL="76425" marR="76425" marT="39189" marB="391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B063E37-299F-4FAC-8F1E-C34A042F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Projektüberblick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58FED2D-40DF-45EB-A297-120D3AE85320}"/>
              </a:ext>
            </a:extLst>
          </p:cNvPr>
          <p:cNvGrpSpPr/>
          <p:nvPr/>
        </p:nvGrpSpPr>
        <p:grpSpPr>
          <a:xfrm>
            <a:off x="3593987" y="2666532"/>
            <a:ext cx="7707913" cy="648000"/>
            <a:chOff x="3632087" y="2666532"/>
            <a:chExt cx="7707913" cy="648000"/>
          </a:xfrm>
        </p:grpSpPr>
        <p:pic>
          <p:nvPicPr>
            <p:cNvPr id="5" name="Grafik 4" descr="Ein Bild, das Objekt, sitzend, Monitor enthält.&#10;&#10;Automatisch generierte Beschreibung">
              <a:extLst>
                <a:ext uri="{FF2B5EF4-FFF2-40B4-BE49-F238E27FC236}">
                  <a16:creationId xmlns:a16="http://schemas.microsoft.com/office/drawing/2014/main" id="{923AD1F3-AC76-430A-A85E-6860978CB3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005" y="2928057"/>
              <a:ext cx="988234" cy="1440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57A6EFF-162D-40AB-A4CA-0C4F4267B3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117" y="2821107"/>
              <a:ext cx="815227" cy="39600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9A3C849-AB88-4BCF-B377-1CEB5E196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647" y="2866632"/>
              <a:ext cx="1134914" cy="324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EBDF598-3E16-428C-8124-5BEAE77784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439" y="2830632"/>
              <a:ext cx="1506687" cy="396000"/>
            </a:xfrm>
            <a:prstGeom prst="rect">
              <a:avLst/>
            </a:prstGeom>
          </p:spPr>
        </p:pic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74515C06-EA59-4656-AFD6-7EFAB1DC02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004" y="2830632"/>
              <a:ext cx="1068117" cy="39600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FBCEDA3-5179-4E3E-BD8D-2E95F1E0DF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000" y="2666532"/>
              <a:ext cx="648000" cy="6480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FB752CA-89C1-4508-A4BD-63B4B2FF6F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087" y="2848632"/>
              <a:ext cx="80946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43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Sechs Interventionsstandorte</a:t>
            </a:r>
            <a:br>
              <a:rPr lang="de-DE" dirty="0"/>
            </a:b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00" y="1722438"/>
            <a:ext cx="5032438" cy="413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6096000" y="2361630"/>
            <a:ext cx="52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/>
                </a:solidFill>
              </a:rPr>
              <a:t>Klinikum Westfalen (Dortmund)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/>
                </a:solidFill>
              </a:rPr>
              <a:t>Klinikum </a:t>
            </a:r>
            <a:r>
              <a:rPr lang="de-DE" sz="2000" dirty="0" err="1">
                <a:solidFill>
                  <a:schemeClr val="accent2"/>
                </a:solidFill>
              </a:rPr>
              <a:t>Vest</a:t>
            </a:r>
            <a:r>
              <a:rPr lang="de-DE" sz="2000" dirty="0">
                <a:solidFill>
                  <a:schemeClr val="accent2"/>
                </a:solidFill>
              </a:rPr>
              <a:t> (Recklinghausen)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/>
                </a:solidFill>
              </a:rPr>
              <a:t>Knappschaftskrankenhaus Bottrop (Bottrop)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/>
                </a:solidFill>
              </a:rPr>
              <a:t>Bergmannsheil und Kinderkrankenhaus </a:t>
            </a:r>
            <a:r>
              <a:rPr lang="de-DE" sz="2000" dirty="0" err="1">
                <a:solidFill>
                  <a:schemeClr val="accent2"/>
                </a:solidFill>
              </a:rPr>
              <a:t>Buer</a:t>
            </a:r>
            <a:r>
              <a:rPr lang="de-DE" sz="2000" dirty="0">
                <a:solidFill>
                  <a:schemeClr val="accent2"/>
                </a:solidFill>
              </a:rPr>
              <a:t> (Gelsenkirchen)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/>
                </a:solidFill>
              </a:rPr>
              <a:t>Rhein-Maas Klinikum (Aachen)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/>
                </a:solidFill>
              </a:rPr>
              <a:t>Universitätsklinikum Knappschaftskrankenhaus Bochum (Bochum)</a:t>
            </a:r>
          </a:p>
          <a:p>
            <a:pPr>
              <a:spcBef>
                <a:spcPct val="20000"/>
              </a:spcBef>
            </a:pPr>
            <a:endParaRPr lang="de-DE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A3B14-1741-8D12-EC6A-2CEBA0B9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des USER-Projekts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AA0CB-D96B-0525-960A-51BA6D0A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980000"/>
            <a:ext cx="10440000" cy="3960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highlight>
                  <a:srgbClr val="C0C0C0"/>
                </a:highlight>
              </a:rPr>
              <a:t>Vermeidung von Versorgungslücken </a:t>
            </a:r>
            <a:r>
              <a:rPr lang="de-DE" dirty="0"/>
              <a:t>nach Entlassung aus der stationären Versorgung </a:t>
            </a:r>
            <a:r>
              <a:rPr lang="de-DE" b="1" dirty="0">
                <a:highlight>
                  <a:srgbClr val="C0C0C0"/>
                </a:highlight>
              </a:rPr>
              <a:t>durch frühzeitige und korrekte Identifizierung von Versorgungsbedarfen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/>
              <a:t>der Patienten, </a:t>
            </a:r>
            <a:r>
              <a:rPr lang="de-DE" dirty="0">
                <a:highlight>
                  <a:srgbClr val="C0C0C0"/>
                </a:highlight>
              </a:rPr>
              <a:t>Reduktion von Komplikationen (z.B. Wiederaufnahmen)</a:t>
            </a:r>
            <a:r>
              <a:rPr lang="de-DE" dirty="0"/>
              <a:t>, bedarfsgerechte Versorgung, sowie die Einbindung und Empowerment von Patienten</a:t>
            </a:r>
          </a:p>
          <a:p>
            <a:pPr>
              <a:lnSpc>
                <a:spcPct val="120000"/>
              </a:lnSpc>
            </a:pPr>
            <a:r>
              <a:rPr lang="de-DE" dirty="0"/>
              <a:t>Steigerung der Effizienz und Transparenz der Versorgung durch </a:t>
            </a:r>
            <a:r>
              <a:rPr lang="de-DE" dirty="0">
                <a:highlight>
                  <a:srgbClr val="C0C0C0"/>
                </a:highlight>
              </a:rPr>
              <a:t>Verbesserung der Qualität und Verfügbarkeit relevanter Informationen</a:t>
            </a:r>
            <a:r>
              <a:rPr lang="de-DE" dirty="0"/>
              <a:t>, Beschleunigung von Genehmigungsverfahren sowie der Reduktion von Bürokratie und Aufwänden in der Dokumentation </a:t>
            </a:r>
          </a:p>
        </p:txBody>
      </p:sp>
    </p:spTree>
    <p:extLst>
      <p:ext uri="{BB962C8B-B14F-4D97-AF65-F5344CB8AC3E}">
        <p14:creationId xmlns:p14="http://schemas.microsoft.com/office/powerpoint/2010/main" val="96078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8DD4A-A430-65FB-1CCF-C9440603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Interventionsstudie mit Mixed-Methods-Ansatz zur Evaluation</a:t>
            </a:r>
          </a:p>
        </p:txBody>
      </p:sp>
      <p:sp>
        <p:nvSpPr>
          <p:cNvPr id="4" name="Pfeil: Chevron 3">
            <a:extLst>
              <a:ext uri="{FF2B5EF4-FFF2-40B4-BE49-F238E27FC236}">
                <a16:creationId xmlns:a16="http://schemas.microsoft.com/office/drawing/2014/main" id="{F4A62AEC-D738-04C6-C5F4-04CB3BAA8582}"/>
              </a:ext>
            </a:extLst>
          </p:cNvPr>
          <p:cNvSpPr/>
          <p:nvPr/>
        </p:nvSpPr>
        <p:spPr>
          <a:xfrm>
            <a:off x="900000" y="2344678"/>
            <a:ext cx="4470990" cy="7493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FFFFFF"/>
                </a:solidFill>
              </a:rPr>
              <a:t>Vorbereitung</a:t>
            </a:r>
          </a:p>
        </p:txBody>
      </p:sp>
      <p:sp>
        <p:nvSpPr>
          <p:cNvPr id="5" name="Pfeil: Chevron 4">
            <a:extLst>
              <a:ext uri="{FF2B5EF4-FFF2-40B4-BE49-F238E27FC236}">
                <a16:creationId xmlns:a16="http://schemas.microsoft.com/office/drawing/2014/main" id="{0AD45BDB-80B6-F805-BC8D-6D09236E810D}"/>
              </a:ext>
            </a:extLst>
          </p:cNvPr>
          <p:cNvSpPr/>
          <p:nvPr/>
        </p:nvSpPr>
        <p:spPr>
          <a:xfrm>
            <a:off x="5120484" y="2344678"/>
            <a:ext cx="2795750" cy="7493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FFFFFF"/>
                </a:solidFill>
              </a:rPr>
              <a:t>Intervention</a:t>
            </a:r>
          </a:p>
        </p:txBody>
      </p:sp>
      <p:sp>
        <p:nvSpPr>
          <p:cNvPr id="6" name="Pfeil: Chevron 5">
            <a:extLst>
              <a:ext uri="{FF2B5EF4-FFF2-40B4-BE49-F238E27FC236}">
                <a16:creationId xmlns:a16="http://schemas.microsoft.com/office/drawing/2014/main" id="{09794E20-D3DD-BF9D-18BC-387CACD0D42C}"/>
              </a:ext>
            </a:extLst>
          </p:cNvPr>
          <p:cNvSpPr/>
          <p:nvPr/>
        </p:nvSpPr>
        <p:spPr>
          <a:xfrm>
            <a:off x="7699531" y="2344678"/>
            <a:ext cx="3640469" cy="7493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FFFFFF"/>
                </a:solidFill>
              </a:rPr>
              <a:t>Evaluation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786413F-B942-5224-DACD-E768630CD8AB}"/>
              </a:ext>
            </a:extLst>
          </p:cNvPr>
          <p:cNvSpPr txBox="1"/>
          <p:nvPr/>
        </p:nvSpPr>
        <p:spPr>
          <a:xfrm>
            <a:off x="900000" y="3429000"/>
            <a:ext cx="318852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Vertragliche und rechtliche Voraussetzungen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Erste Datenlieferung / Aufbereitung / Anpassung der Modelle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(Software-)technische Voraussetzungen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Implementierung der Modelle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Schulungen in den Krankenhäusern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10DF25-8AEE-AA6C-1FE2-346C32699035}"/>
              </a:ext>
            </a:extLst>
          </p:cNvPr>
          <p:cNvSpPr txBox="1"/>
          <p:nvPr/>
        </p:nvSpPr>
        <p:spPr>
          <a:xfrm>
            <a:off x="4903781" y="3429000"/>
            <a:ext cx="279575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Nutzung der Modelle in der Praxis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Einschließen von Patienten in die Studie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Entwicklung der Befragungsinstrumente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Durchführung von Interviews und Befragungen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066695-78A9-B43A-84D5-FE895A242757}"/>
              </a:ext>
            </a:extLst>
          </p:cNvPr>
          <p:cNvSpPr txBox="1"/>
          <p:nvPr/>
        </p:nvSpPr>
        <p:spPr>
          <a:xfrm>
            <a:off x="7699531" y="3429000"/>
            <a:ext cx="4272510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Auswertung der erhobenen Daten und Bewertung der Ergebnisse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Routinedaten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Mitarbeiterinterviews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Patientenbefragung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Nachsorgerbefragung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Überlegungen zum Transfer in die Regelversorgung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75787B"/>
                </a:solidFill>
              </a:rPr>
              <a:t>Aufbereitung der Schnittstelle in FHIR und Aufnahme in das Interoperabilitätsverzeichnis der </a:t>
            </a:r>
            <a:r>
              <a:rPr lang="de-DE" sz="1600" dirty="0" err="1">
                <a:solidFill>
                  <a:srgbClr val="75787B"/>
                </a:solidFill>
              </a:rPr>
              <a:t>gematik</a:t>
            </a:r>
            <a:r>
              <a:rPr lang="de-DE" sz="1600" dirty="0">
                <a:solidFill>
                  <a:srgbClr val="75787B"/>
                </a:solidFill>
              </a:rPr>
              <a:t>*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de-DE" sz="1600" dirty="0">
              <a:solidFill>
                <a:srgbClr val="75787B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BAD3E9-6577-94BA-B9BD-5A6CF3D2D86E}"/>
              </a:ext>
            </a:extLst>
          </p:cNvPr>
          <p:cNvSpPr txBox="1"/>
          <p:nvPr/>
        </p:nvSpPr>
        <p:spPr>
          <a:xfrm>
            <a:off x="852000" y="2044997"/>
            <a:ext cx="122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400" dirty="0">
                <a:solidFill>
                  <a:srgbClr val="75787B"/>
                </a:solidFill>
              </a:rPr>
              <a:t>April 2019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104740-C05D-A0E9-C660-D008D2F8009E}"/>
              </a:ext>
            </a:extLst>
          </p:cNvPr>
          <p:cNvSpPr txBox="1"/>
          <p:nvPr/>
        </p:nvSpPr>
        <p:spPr>
          <a:xfrm>
            <a:off x="5062789" y="2044997"/>
            <a:ext cx="147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400" dirty="0">
                <a:solidFill>
                  <a:srgbClr val="75787B"/>
                </a:solidFill>
              </a:rPr>
              <a:t>September 2020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04E2623-27A5-8BBA-970E-D28FAE859F54}"/>
              </a:ext>
            </a:extLst>
          </p:cNvPr>
          <p:cNvSpPr txBox="1"/>
          <p:nvPr/>
        </p:nvSpPr>
        <p:spPr>
          <a:xfrm>
            <a:off x="7585002" y="2040816"/>
            <a:ext cx="147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400" dirty="0">
                <a:solidFill>
                  <a:srgbClr val="75787B"/>
                </a:solidFill>
              </a:rPr>
              <a:t>August 2021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231AD5-C000-41E1-D479-FCC20103DAC6}"/>
              </a:ext>
            </a:extLst>
          </p:cNvPr>
          <p:cNvSpPr txBox="1"/>
          <p:nvPr/>
        </p:nvSpPr>
        <p:spPr>
          <a:xfrm>
            <a:off x="2803497" y="6515448"/>
            <a:ext cx="9563009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100" dirty="0">
                <a:solidFill>
                  <a:srgbClr val="75787B"/>
                </a:solidFill>
              </a:rPr>
              <a:t>*https://www.vesta-gematik.de/standards/detail/standards/spezifikation-einer-schnittstelle-zur-abbildung-der-elektronischen-behandlungsinformation-ebi-zur/</a:t>
            </a:r>
          </a:p>
        </p:txBody>
      </p:sp>
    </p:spTree>
    <p:extLst>
      <p:ext uri="{BB962C8B-B14F-4D97-AF65-F5344CB8AC3E}">
        <p14:creationId xmlns:p14="http://schemas.microsoft.com/office/powerpoint/2010/main" val="226707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3506E-D097-2A3D-0D5C-F6CACFBD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…weiteres </a:t>
            </a:r>
            <a:r>
              <a:rPr lang="de-DE" dirty="0"/>
              <a:t>Vorgehen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EA55B7-FBC6-E85D-D728-EEB3C65AE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Darstellung der Intervention (</a:t>
            </a:r>
            <a:r>
              <a:rPr lang="de-DE" dirty="0" err="1"/>
              <a:t>Einspieler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Ergebnisse </a:t>
            </a:r>
            <a:r>
              <a:rPr lang="de-DE" dirty="0"/>
              <a:t>der </a:t>
            </a:r>
            <a:r>
              <a:rPr lang="de-DE" dirty="0" smtClean="0"/>
              <a:t>Befragungen und Interviews </a:t>
            </a:r>
            <a:r>
              <a:rPr lang="de-DE" dirty="0"/>
              <a:t>(Ruth Lingnau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Ergebnisse </a:t>
            </a:r>
            <a:r>
              <a:rPr lang="de-DE" dirty="0"/>
              <a:t>der </a:t>
            </a:r>
            <a:r>
              <a:rPr lang="de-DE" dirty="0" smtClean="0"/>
              <a:t>Routinedatenanalysen (Prof</a:t>
            </a:r>
            <a:r>
              <a:rPr lang="de-DE" dirty="0"/>
              <a:t>. Dr. Gunther Laux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83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000796"/>
            <a:ext cx="10440000" cy="1080000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363BE6A-9E33-4337-AF59-7856C261A49E}"/>
              </a:ext>
            </a:extLst>
          </p:cNvPr>
          <p:cNvSpPr txBox="1">
            <a:spLocks/>
          </p:cNvSpPr>
          <p:nvPr/>
        </p:nvSpPr>
        <p:spPr>
          <a:xfrm>
            <a:off x="775482" y="6147768"/>
            <a:ext cx="8568952" cy="542580"/>
          </a:xfrm>
          <a:prstGeom prst="rect">
            <a:avLst/>
          </a:prstGeom>
        </p:spPr>
        <p:txBody>
          <a:bodyPr lIns="91427" tIns="45714" rIns="91427" bIns="45714">
            <a:noAutofit/>
          </a:bodyPr>
          <a:lstStyle/>
          <a:p>
            <a:pPr>
              <a:lnSpc>
                <a:spcPts val="1235"/>
              </a:lnSpc>
              <a:spcBef>
                <a:spcPts val="1482"/>
              </a:spcBef>
              <a:defRPr/>
            </a:pPr>
            <a:r>
              <a:rPr lang="de-DE" sz="1200" b="1" dirty="0">
                <a:solidFill>
                  <a:schemeClr val="accent2"/>
                </a:solidFill>
              </a:rPr>
              <a:t>aQua – Institut für angewandte Qualitätsförderung und Forschung im Gesundheitswesen GmbH </a:t>
            </a:r>
            <a:r>
              <a:rPr lang="de-DE" sz="1000" b="1" dirty="0">
                <a:solidFill>
                  <a:schemeClr val="accent2"/>
                </a:solidFill>
              </a:rPr>
              <a:t/>
            </a:r>
            <a:br>
              <a:rPr lang="de-DE" sz="1000" b="1" dirty="0">
                <a:solidFill>
                  <a:schemeClr val="accent2"/>
                </a:solidFill>
              </a:rPr>
            </a:br>
            <a:r>
              <a:rPr lang="de-DE" sz="1000" dirty="0" err="1">
                <a:solidFill>
                  <a:schemeClr val="accent2"/>
                </a:solidFill>
              </a:rPr>
              <a:t>Maschmühlenweg</a:t>
            </a:r>
            <a:r>
              <a:rPr lang="de-DE" sz="1000" dirty="0">
                <a:solidFill>
                  <a:schemeClr val="accent2"/>
                </a:solidFill>
              </a:rPr>
              <a:t> 8–10 · 37073 Göttingen · Telefon (+49) 551 789 52-0 · office@aqua-institut.de · www.aqua-institut.de </a:t>
            </a:r>
            <a:r>
              <a:rPr lang="de-DE" sz="1000" b="1" dirty="0">
                <a:solidFill>
                  <a:schemeClr val="accent2"/>
                </a:solidFill>
              </a:rPr>
              <a:t/>
            </a:r>
            <a:br>
              <a:rPr lang="de-DE" sz="1000" b="1" dirty="0">
                <a:solidFill>
                  <a:schemeClr val="accent2"/>
                </a:solidFill>
              </a:rPr>
            </a:br>
            <a:r>
              <a:rPr lang="de-DE" sz="1000" kern="1000" dirty="0">
                <a:solidFill>
                  <a:schemeClr val="accent2"/>
                </a:solidFill>
                <a:ea typeface="Cambria"/>
                <a:cs typeface="Times New Roman"/>
              </a:rPr>
              <a:t>Zertifiziert nach DIN EN ISO 9001:2015</a:t>
            </a:r>
            <a:endParaRPr lang="de-DE" sz="1000" dirty="0">
              <a:solidFill>
                <a:srgbClr val="042F6E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EA56A1-F8C2-46BC-B930-40AFC30263BB}"/>
              </a:ext>
            </a:extLst>
          </p:cNvPr>
          <p:cNvSpPr txBox="1"/>
          <p:nvPr/>
        </p:nvSpPr>
        <p:spPr>
          <a:xfrm>
            <a:off x="899999" y="4538828"/>
            <a:ext cx="258342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2200" b="1" dirty="0">
                <a:solidFill>
                  <a:schemeClr val="accent2"/>
                </a:solidFill>
              </a:rPr>
              <a:t>Kooperationspartner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C1C4F5B-2B17-4801-9AB5-9A5A3C999059}"/>
              </a:ext>
            </a:extLst>
          </p:cNvPr>
          <p:cNvSpPr/>
          <p:nvPr/>
        </p:nvSpPr>
        <p:spPr>
          <a:xfrm>
            <a:off x="0" y="0"/>
            <a:ext cx="12192002" cy="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8795C13-CD4E-42B8-9ECF-D9B70F375399}"/>
              </a:ext>
            </a:extLst>
          </p:cNvPr>
          <p:cNvGrpSpPr/>
          <p:nvPr/>
        </p:nvGrpSpPr>
        <p:grpSpPr>
          <a:xfrm>
            <a:off x="774618" y="2102129"/>
            <a:ext cx="7732418" cy="2047535"/>
            <a:chOff x="775482" y="1985484"/>
            <a:chExt cx="7732418" cy="2047535"/>
          </a:xfrm>
        </p:grpSpPr>
        <p:pic>
          <p:nvPicPr>
            <p:cNvPr id="6" name="Grafik 5" descr="Ein Bild, das Objekt, sitzend, Monitor enthält.&#10;&#10;Automatisch generierte Beschreibung">
              <a:extLst>
                <a:ext uri="{FF2B5EF4-FFF2-40B4-BE49-F238E27FC236}">
                  <a16:creationId xmlns:a16="http://schemas.microsoft.com/office/drawing/2014/main" id="{A6B50C8E-C964-4F78-A117-F9ED63434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166" y="2653410"/>
              <a:ext cx="1976470" cy="288000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F5490AB-A9E2-442C-9642-4E0293EC87E4}"/>
                </a:ext>
              </a:extLst>
            </p:cNvPr>
            <p:cNvSpPr txBox="1"/>
            <p:nvPr/>
          </p:nvSpPr>
          <p:spPr>
            <a:xfrm>
              <a:off x="900000" y="1985484"/>
              <a:ext cx="208158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de-DE" sz="2200" b="1" dirty="0">
                  <a:solidFill>
                    <a:schemeClr val="accent2"/>
                  </a:solidFill>
                </a:rPr>
                <a:t>Konsortialpartner</a:t>
              </a:r>
              <a:endParaRPr lang="de-DE" sz="2200" dirty="0">
                <a:solidFill>
                  <a:schemeClr val="accent2"/>
                </a:solidFill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4AE8022-32BE-4212-810C-A91E883B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876" y="2509410"/>
              <a:ext cx="1185782" cy="5760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2EA5210-20E3-492A-A1E9-538EF1E9C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82" y="3493019"/>
              <a:ext cx="1891525" cy="5400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A44D6F55-D26F-404A-972D-4C6BCCDF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15" y="3433255"/>
              <a:ext cx="2191542" cy="576000"/>
            </a:xfrm>
            <a:prstGeom prst="rect">
              <a:avLst/>
            </a:prstGeom>
          </p:spPr>
        </p:pic>
        <p:pic>
          <p:nvPicPr>
            <p:cNvPr id="22" name="Grafik 21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5454E87-3AFE-471E-9A40-90ED64263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765" y="3289255"/>
              <a:ext cx="1942028" cy="7200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A1FA91E3-B085-4AE4-819C-CC8F805C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900" y="3073255"/>
              <a:ext cx="936000" cy="936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6F65A74-8B55-4211-B669-59AAFA74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1" y="2520064"/>
              <a:ext cx="1295146" cy="576000"/>
            </a:xfrm>
            <a:prstGeom prst="rect">
              <a:avLst/>
            </a:prstGeom>
          </p:spPr>
        </p:pic>
      </p:grpSp>
      <p:pic>
        <p:nvPicPr>
          <p:cNvPr id="33" name="Grafik 32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7389734-6D51-4AE0-B476-3B8509E333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8" y="5144315"/>
            <a:ext cx="1915135" cy="5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A6A65A8-8706-47EC-80BA-958CF32876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12840" r="4847" b="16436"/>
          <a:stretch/>
        </p:blipFill>
        <p:spPr>
          <a:xfrm>
            <a:off x="2902232" y="4898715"/>
            <a:ext cx="2378793" cy="828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D27882E-3912-419F-A8D0-5AFDF94957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04" y="5224815"/>
            <a:ext cx="2210527" cy="252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D6026CC6-6518-44B8-9239-36C4308289A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27228" r="10078" b="28381"/>
          <a:stretch/>
        </p:blipFill>
        <p:spPr>
          <a:xfrm>
            <a:off x="7916510" y="5062039"/>
            <a:ext cx="2059011" cy="576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79C86DF-83A4-4E31-BFB7-9DCA481A866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8" b="19558"/>
          <a:stretch/>
        </p:blipFill>
        <p:spPr>
          <a:xfrm>
            <a:off x="10188000" y="4898148"/>
            <a:ext cx="1152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23255"/>
      </p:ext>
    </p:extLst>
  </p:cSld>
  <p:clrMapOvr>
    <a:masterClrMapping/>
  </p:clrMapOvr>
</p:sld>
</file>

<file path=ppt/theme/theme1.xml><?xml version="1.0" encoding="utf-8"?>
<a:theme xmlns:a="http://schemas.openxmlformats.org/drawingml/2006/main" name="aQua_Powerpoint">
  <a:themeElements>
    <a:clrScheme name="aQua_Stil_Tanja">
      <a:dk1>
        <a:sysClr val="windowText" lastClr="000000"/>
      </a:dk1>
      <a:lt1>
        <a:srgbClr val="D5E1E8"/>
      </a:lt1>
      <a:dk2>
        <a:srgbClr val="004EA8"/>
      </a:dk2>
      <a:lt2>
        <a:srgbClr val="D8DBDF"/>
      </a:lt2>
      <a:accent1>
        <a:srgbClr val="004EA8"/>
      </a:accent1>
      <a:accent2>
        <a:srgbClr val="53565A"/>
      </a:accent2>
      <a:accent3>
        <a:srgbClr val="6CAD61"/>
      </a:accent3>
      <a:accent4>
        <a:srgbClr val="C55157"/>
      </a:accent4>
      <a:accent5>
        <a:srgbClr val="65A0B3"/>
      </a:accent5>
      <a:accent6>
        <a:srgbClr val="DF7946"/>
      </a:accent6>
      <a:hlink>
        <a:srgbClr val="004EA8"/>
      </a:hlink>
      <a:folHlink>
        <a:srgbClr val="8B2E5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900" indent="-342900">
          <a:spcBef>
            <a:spcPct val="20000"/>
          </a:spcBef>
          <a:buFont typeface="Wingdings" pitchFamily="2" charset="2"/>
          <a:buChar char="§"/>
          <a:defRPr sz="3000" dirty="0" smtClean="0">
            <a:solidFill>
              <a:srgbClr val="75787B"/>
            </a:solidFill>
          </a:defRPr>
        </a:defPPr>
      </a:lstStyle>
    </a:txDef>
  </a:objectDefaults>
  <a:extraClrSchemeLst>
    <a:extraClrScheme>
      <a:clrScheme name="aQua_Stil">
        <a:dk1>
          <a:sysClr val="windowText" lastClr="000000"/>
        </a:dk1>
        <a:lt1>
          <a:srgbClr val="D5E1E8"/>
        </a:lt1>
        <a:dk2>
          <a:srgbClr val="004EA8"/>
        </a:dk2>
        <a:lt2>
          <a:srgbClr val="D8DBDF"/>
        </a:lt2>
        <a:accent1>
          <a:srgbClr val="004EA8"/>
        </a:accent1>
        <a:accent2>
          <a:srgbClr val="53565A"/>
        </a:accent2>
        <a:accent3>
          <a:srgbClr val="6CAD61"/>
        </a:accent3>
        <a:accent4>
          <a:srgbClr val="C55157"/>
        </a:accent4>
        <a:accent5>
          <a:srgbClr val="65A0B3"/>
        </a:accent5>
        <a:accent6>
          <a:srgbClr val="DF7946"/>
        </a:accent6>
        <a:hlink>
          <a:srgbClr val="004EA8"/>
        </a:hlink>
        <a:folHlink>
          <a:srgbClr val="8B2E54"/>
        </a:folHlink>
      </a:clrScheme>
    </a:extraClrScheme>
  </a:extraClrSchemeLst>
  <a:extLst>
    <a:ext uri="{05A4C25C-085E-4340-85A3-A5531E510DB2}">
      <thm15:themeFamily xmlns:thm15="http://schemas.microsoft.com/office/thememl/2012/main" name="USER_Vorlage" id="{BEE28E30-4E84-42A2-8498-FBBE0532A34B}" vid="{4A545947-C659-4AB2-BA23-00DEBCCA62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2416534531E241BA324E9B2BDD6396" ma:contentTypeVersion="8" ma:contentTypeDescription="Ein neues Dokument erstellen." ma:contentTypeScope="" ma:versionID="e92eb542acc82c50824a52ab1228b185">
  <xsd:schema xmlns:xsd="http://www.w3.org/2001/XMLSchema" xmlns:xs="http://www.w3.org/2001/XMLSchema" xmlns:p="http://schemas.microsoft.com/office/2006/metadata/properties" xmlns:ns3="2ec1c340-0e77-4844-acbd-c3bab1344be9" xmlns:ns4="c11ea3d5-9ee9-4e4d-ab34-58148d50c095" targetNamespace="http://schemas.microsoft.com/office/2006/metadata/properties" ma:root="true" ma:fieldsID="f89847a60a3955e6a7367aff16503dc0" ns3:_="" ns4:_="">
    <xsd:import namespace="2ec1c340-0e77-4844-acbd-c3bab1344be9"/>
    <xsd:import namespace="c11ea3d5-9ee9-4e4d-ab34-58148d50c0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1c340-0e77-4844-acbd-c3bab1344b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ea3d5-9ee9-4e4d-ab34-58148d50c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0D5090-5282-4751-ABEF-D25256E64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1c340-0e77-4844-acbd-c3bab1344be9"/>
    <ds:schemaRef ds:uri="c11ea3d5-9ee9-4e4d-ab34-58148d50c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9AC765-0AEA-44EB-B60D-BC59DF680F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F3CDDA-5685-4DF4-892A-5567C57584B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2ec1c340-0e77-4844-acbd-c3bab1344be9"/>
    <ds:schemaRef ds:uri="http://purl.org/dc/elements/1.1/"/>
    <ds:schemaRef ds:uri="http://schemas.microsoft.com/office/2006/metadata/properties"/>
    <ds:schemaRef ds:uri="c11ea3d5-9ee9-4e4d-ab34-58148d50c09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USER_Vorlage</Template>
  <TotalTime>0</TotalTime>
  <Words>339</Words>
  <Application>Microsoft Office PowerPoint</Application>
  <PresentationFormat>Breitbild</PresentationFormat>
  <Paragraphs>68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Symbol</vt:lpstr>
      <vt:lpstr>Tahoma</vt:lpstr>
      <vt:lpstr>Times New Roman</vt:lpstr>
      <vt:lpstr>Wingdings</vt:lpstr>
      <vt:lpstr>aQua_Powerpoint</vt:lpstr>
      <vt:lpstr> Das USER-Projekt</vt:lpstr>
      <vt:lpstr>Projektüberblick</vt:lpstr>
      <vt:lpstr>Sechs Interventionsstandorte </vt:lpstr>
      <vt:lpstr>Ziele des USER-Projekts</vt:lpstr>
      <vt:lpstr>Interventionsstudie mit Mixed-Methods-Ansatz zur Evaluation</vt:lpstr>
      <vt:lpstr>…weiteres Vorgehen</vt:lpstr>
      <vt:lpstr>Vielen Dank für Ihre Aufmerksamkeit!</vt:lpstr>
    </vt:vector>
  </TitlesOfParts>
  <Company>aQua-Institut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Design Vorlage 16:9</dc:title>
  <dc:creator>Ruth Lingnau</dc:creator>
  <cp:lastModifiedBy>Ruth Lingnau</cp:lastModifiedBy>
  <cp:revision>8</cp:revision>
  <cp:lastPrinted>2022-10-25T10:50:58Z</cp:lastPrinted>
  <dcterms:created xsi:type="dcterms:W3CDTF">2022-01-06T11:10:43Z</dcterms:created>
  <dcterms:modified xsi:type="dcterms:W3CDTF">2022-10-25T12:17:39Z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0x010100462416534531E241BA324E9B2BDD6396</vt:lpwstr>
  </property>
</Properties>
</file>